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media3.mp4" ContentType="video/unknown"/>
  <Override PartName="/ppt/media/media4.mp4" ContentType="video/unknown"/>
  <Override PartName="/ppt/media/media5.mp4" ContentType="video/unknown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media6.mp4" ContentType="video/unknown"/>
  <Override PartName="/ppt/media/media7.mp4" ContentType="video/unknown"/>
  <Override PartName="/ppt/media/media8.mp4" ContentType="video/unknown"/>
  <Override PartName="/ppt/media/media9.mp4" ContentType="video/unknown"/>
  <Override PartName="/ppt/media/media10.mp4" ContentType="video/unknown"/>
  <Override PartName="/ppt/media/image28.jpeg" ContentType="image/jpeg"/>
  <Override PartName="/ppt/media/media11.mp4" ContentType="video/unknown"/>
  <Override PartName="/ppt/media/media12.mp4" ContentType="video/unknown"/>
  <Override PartName="/ppt/media/media13.mp4" ContentType="video/unknown"/>
  <Override PartName="/ppt/media/media14.mp4" ContentType="video/unknown"/>
  <Override PartName="/ppt/media/media15.mp4" ContentType="video/unknown"/>
  <Override PartName="/ppt/media/media16.mp4" ContentType="video/unknown"/>
  <Override PartName="/ppt/media/media17.mp4" ContentType="video/unknown"/>
  <Override PartName="/ppt/media/media18.mp4" ContentType="video/unknown"/>
  <Override PartName="/ppt/media/media19.mp4" ContentType="video/unknown"/>
  <Override PartName="/ppt/media/image2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1" name="Shape 81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 txBox="1"/>
          <p:nvPr>
            <p:ph type="title"/>
          </p:nvPr>
        </p:nvSpPr>
        <p:spPr>
          <a:xfrm>
            <a:off x="539495" y="2637691"/>
            <a:ext cx="5216537" cy="1266797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Shape 18"/>
          <p:cNvSpPr txBox="1"/>
          <p:nvPr>
            <p:ph type="body" sz="quarter" idx="1"/>
          </p:nvPr>
        </p:nvSpPr>
        <p:spPr>
          <a:xfrm>
            <a:off x="8160577" y="2637691"/>
            <a:ext cx="3630169" cy="1858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 marL="0" indent="457200">
              <a:lnSpc>
                <a:spcPct val="100000"/>
              </a:lnSpc>
              <a:buSzTx/>
              <a:buNone/>
              <a:defRPr sz="2400"/>
            </a:lvl2pPr>
            <a:lvl3pPr marL="0" indent="914400">
              <a:lnSpc>
                <a:spcPct val="100000"/>
              </a:lnSpc>
              <a:buSzTx/>
              <a:buNone/>
              <a:defRPr sz="2400"/>
            </a:lvl3pPr>
            <a:lvl4pPr marL="0" indent="1371600">
              <a:lnSpc>
                <a:spcPct val="100000"/>
              </a:lnSpc>
              <a:buSzTx/>
              <a:buNone/>
              <a:defRPr sz="2400"/>
            </a:lvl4pPr>
            <a:lvl5pPr marL="0" indent="1828800">
              <a:lnSpc>
                <a:spcPct val="100000"/>
              </a:lnSpc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4378" y="5486501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 txBox="1"/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Shape 111"/>
          <p:cNvSpPr txBox="1"/>
          <p:nvPr>
            <p:ph type="body" sz="half" idx="1"/>
          </p:nvPr>
        </p:nvSpPr>
        <p:spPr>
          <a:xfrm>
            <a:off x="5687695" y="899806"/>
            <a:ext cx="5364933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4" name="Shape 114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Click to edit text.</a:t>
            </a:r>
          </a:p>
        </p:txBody>
      </p:sp>
      <p:sp>
        <p:nvSpPr>
          <p:cNvPr id="115" name="Shape 115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hape 125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4" name="Shape 134"/>
          <p:cNvSpPr txBox="1"/>
          <p:nvPr>
            <p:ph type="body" sz="half" idx="1"/>
          </p:nvPr>
        </p:nvSpPr>
        <p:spPr>
          <a:xfrm>
            <a:off x="573023" y="2291969"/>
            <a:ext cx="5054054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Shape 144"/>
          <p:cNvSpPr txBox="1"/>
          <p:nvPr>
            <p:ph type="body" sz="quarter" idx="1"/>
          </p:nvPr>
        </p:nvSpPr>
        <p:spPr>
          <a:xfrm>
            <a:off x="573023" y="2427288"/>
            <a:ext cx="3626444" cy="365699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4" name="Shape 154"/>
          <p:cNvSpPr txBox="1"/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aphicFrame>
        <p:nvGraphicFramePr>
          <p:cNvPr id="155" name="Table 155"/>
          <p:cNvGraphicFramePr/>
          <p:nvPr/>
        </p:nvGraphicFramePr>
        <p:xfrm>
          <a:off x="4384904" y="2298078"/>
          <a:ext cx="5921851" cy="36658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6" name="Shape 156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 txBox="1"/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5" name="Shape 165"/>
          <p:cNvSpPr/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6" name="Shape 166"/>
          <p:cNvSpPr/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67" name="Shape 167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Click to edit text.</a:t>
            </a:r>
          </a:p>
        </p:txBody>
      </p:sp>
      <p:sp>
        <p:nvSpPr>
          <p:cNvPr id="168" name="Shape 168"/>
          <p:cNvSpPr txBox="1"/>
          <p:nvPr>
            <p:ph type="body" sz="half" idx="1"/>
          </p:nvPr>
        </p:nvSpPr>
        <p:spPr>
          <a:xfrm>
            <a:off x="5665118" y="899804"/>
            <a:ext cx="5236431" cy="5049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hape 16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8" name="Shape 178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hape 17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8" name="Shape 188"/>
          <p:cNvSpPr txBox="1"/>
          <p:nvPr>
            <p:ph type="body" sz="half" idx="1"/>
          </p:nvPr>
        </p:nvSpPr>
        <p:spPr>
          <a:xfrm>
            <a:off x="573023" y="2291969"/>
            <a:ext cx="5054053" cy="375713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hape 18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8" name="Shape 198"/>
          <p:cNvSpPr txBox="1"/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hape 19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8" name="Shape 208"/>
          <p:cNvSpPr txBox="1"/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aphicFrame>
        <p:nvGraphicFramePr>
          <p:cNvPr id="209" name="Table 209"/>
          <p:cNvGraphicFramePr/>
          <p:nvPr/>
        </p:nvGraphicFramePr>
        <p:xfrm>
          <a:off x="4384904" y="2298078"/>
          <a:ext cx="5921851" cy="36658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0" name="Shape 21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Shape 28"/>
          <p:cNvSpPr txBox="1"/>
          <p:nvPr>
            <p:ph type="title"/>
          </p:nvPr>
        </p:nvSpPr>
        <p:spPr>
          <a:xfrm>
            <a:off x="0" y="2674302"/>
            <a:ext cx="12192000" cy="1509396"/>
          </a:xfrm>
          <a:prstGeom prst="rect">
            <a:avLst/>
          </a:prstGeom>
        </p:spPr>
        <p:txBody>
          <a:bodyPr/>
          <a:lstStyle>
            <a:lvl1pPr algn="ctr">
              <a:defRPr sz="14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Shape 29"/>
          <p:cNvSpPr/>
          <p:nvPr/>
        </p:nvSpPr>
        <p:spPr>
          <a:xfrm>
            <a:off x="5788035" y="1890230"/>
            <a:ext cx="615930" cy="1613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5788035" y="4806460"/>
            <a:ext cx="615930" cy="1613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1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66441" y="5763030"/>
            <a:ext cx="3400443" cy="872233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 txBox="1"/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9" name="Shape 219"/>
          <p:cNvSpPr/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0" name="Shape 220"/>
          <p:cNvSpPr/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1" name="Shape 22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Click to edit text.</a:t>
            </a:r>
          </a:p>
        </p:txBody>
      </p:sp>
      <p:sp>
        <p:nvSpPr>
          <p:cNvPr id="222" name="Shape 222"/>
          <p:cNvSpPr txBox="1"/>
          <p:nvPr>
            <p:ph type="body" sz="half" idx="1"/>
          </p:nvPr>
        </p:nvSpPr>
        <p:spPr>
          <a:xfrm>
            <a:off x="5665118" y="899804"/>
            <a:ext cx="4892047" cy="5049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Shape 22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2" name="Shape 232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Shape 23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2" name="Shape 242"/>
          <p:cNvSpPr txBox="1"/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hape 24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2" name="Shape 252"/>
          <p:cNvSpPr txBox="1"/>
          <p:nvPr>
            <p:ph type="body" sz="quarter" idx="1"/>
          </p:nvPr>
        </p:nvSpPr>
        <p:spPr>
          <a:xfrm>
            <a:off x="573023" y="2282910"/>
            <a:ext cx="3626444" cy="365699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3" name="Shape 25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2" name="Shape 262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" name="Shape 26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2" name="Shape 272"/>
          <p:cNvSpPr txBox="1"/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" name="Shape 27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82" name="Shape 282"/>
          <p:cNvSpPr txBox="1"/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" name="Shape 28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2" name="Shape 292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" name="Shape 29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pic>
        <p:nvPicPr>
          <p:cNvPr id="302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pPr/>
            <a:r>
              <a:t>Click to edit Master title style</a:t>
            </a:r>
          </a:p>
        </p:txBody>
      </p:sp>
      <p:pic>
        <p:nvPicPr>
          <p:cNvPr id="304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pPr/>
            <a:r>
              <a:t>Click to edit title copy</a:t>
            </a:r>
          </a:p>
        </p:txBody>
      </p:sp>
      <p:sp>
        <p:nvSpPr>
          <p:cNvPr id="306" name="Shape 306"/>
          <p:cNvSpPr txBox="1"/>
          <p:nvPr>
            <p:ph type="body" sz="half" idx="1"/>
          </p:nvPr>
        </p:nvSpPr>
        <p:spPr>
          <a:xfrm>
            <a:off x="573023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Shape 307"/>
          <p:cNvSpPr/>
          <p:nvPr>
            <p:ph type="body" sz="half" idx="13"/>
          </p:nvPr>
        </p:nvSpPr>
        <p:spPr>
          <a:xfrm>
            <a:off x="6126369" y="2277728"/>
            <a:ext cx="4980321" cy="352149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7" name="Shape 317"/>
          <p:cNvSpPr txBox="1"/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Shape 318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7" name="Shape 327"/>
          <p:cNvSpPr txBox="1"/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hape 328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pPr/>
            <a:r>
              <a:t>Click to edit title copy</a:t>
            </a:r>
          </a:p>
        </p:txBody>
      </p:sp>
      <p:sp>
        <p:nvSpPr>
          <p:cNvPr id="337" name="Shape 337"/>
          <p:cNvSpPr txBox="1"/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8" name="Shape 338"/>
          <p:cNvSpPr/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8" name="Shape 348"/>
          <p:cNvSpPr txBox="1"/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9" name="Shape 34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 txBox="1"/>
          <p:nvPr>
            <p:ph type="title"/>
          </p:nvPr>
        </p:nvSpPr>
        <p:spPr>
          <a:xfrm>
            <a:off x="573023" y="831469"/>
            <a:ext cx="1095293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8" name="Shape 358"/>
          <p:cNvSpPr txBox="1"/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aphicFrame>
        <p:nvGraphicFramePr>
          <p:cNvPr id="359" name="Table 359"/>
          <p:cNvGraphicFramePr/>
          <p:nvPr/>
        </p:nvGraphicFramePr>
        <p:xfrm>
          <a:off x="4384904" y="2298078"/>
          <a:ext cx="7141051" cy="36658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0" name="Shape 36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 txBox="1"/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9" name="Shape 369"/>
          <p:cNvSpPr/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70" name="Shape 370"/>
          <p:cNvSpPr/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71" name="Shape 37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Click to edit text.</a:t>
            </a:r>
          </a:p>
        </p:txBody>
      </p:sp>
      <p:sp>
        <p:nvSpPr>
          <p:cNvPr id="372" name="Shape 372"/>
          <p:cNvSpPr txBox="1"/>
          <p:nvPr>
            <p:ph type="body" sz="half" idx="1"/>
          </p:nvPr>
        </p:nvSpPr>
        <p:spPr>
          <a:xfrm>
            <a:off x="5665118" y="899804"/>
            <a:ext cx="5842073" cy="5049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Shape 37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2" name="Shape 382"/>
          <p:cNvSpPr txBox="1"/>
          <p:nvPr>
            <p:ph type="body" idx="1"/>
          </p:nvPr>
        </p:nvSpPr>
        <p:spPr>
          <a:xfrm>
            <a:off x="573023" y="2291969"/>
            <a:ext cx="10515601" cy="369975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3" name="Shape 38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2" name="Shape 392"/>
          <p:cNvSpPr txBox="1"/>
          <p:nvPr>
            <p:ph type="body" sz="half" idx="1"/>
          </p:nvPr>
        </p:nvSpPr>
        <p:spPr>
          <a:xfrm>
            <a:off x="573023" y="2291969"/>
            <a:ext cx="4980322" cy="379601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3" name="Shape 393"/>
          <p:cNvSpPr/>
          <p:nvPr>
            <p:ph type="body" sz="half" idx="13"/>
          </p:nvPr>
        </p:nvSpPr>
        <p:spPr>
          <a:xfrm>
            <a:off x="6083487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hape 394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3" name="Shape 403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13" name="Shape 413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aphicFrame>
        <p:nvGraphicFramePr>
          <p:cNvPr id="414" name="Table 414"/>
          <p:cNvGraphicFramePr/>
          <p:nvPr/>
        </p:nvGraphicFramePr>
        <p:xfrm>
          <a:off x="4384904" y="2298078"/>
          <a:ext cx="7141051" cy="36658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5" name="Shape 415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 txBox="1"/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4" name="Shape 424"/>
          <p:cNvSpPr/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25" name="Shape 425"/>
          <p:cNvSpPr/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26" name="Shape 426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Click to edit text.</a:t>
            </a:r>
          </a:p>
        </p:txBody>
      </p:sp>
      <p:sp>
        <p:nvSpPr>
          <p:cNvPr id="427" name="Shape 427"/>
          <p:cNvSpPr txBox="1"/>
          <p:nvPr>
            <p:ph type="body" sz="half" idx="1"/>
          </p:nvPr>
        </p:nvSpPr>
        <p:spPr>
          <a:xfrm>
            <a:off x="5665116" y="899804"/>
            <a:ext cx="5925201" cy="5049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8" name="Shape 428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8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/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b="0" sz="30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" name="Shape 48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LARGER SECOND HEADLINE</a:t>
            </a:r>
          </a:p>
        </p:txBody>
      </p:sp>
      <p:pic>
        <p:nvPicPr>
          <p:cNvPr id="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9195" y="5288793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7" name="Shape 437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Shape 438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7" name="Shape 447"/>
          <p:cNvSpPr txBox="1"/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" name="Shape 448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7" name="Shape 457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8" name="Shape 458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67" name="Shape 467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aphicFrame>
        <p:nvGraphicFramePr>
          <p:cNvPr id="468" name="Table 468"/>
          <p:cNvGraphicFramePr/>
          <p:nvPr/>
        </p:nvGraphicFramePr>
        <p:xfrm>
          <a:off x="4384904" y="2298078"/>
          <a:ext cx="5921851" cy="36658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36794" marR="36794" marT="36794" marB="36794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9" name="Shape 46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>
            <p:ph type="body" sz="half" idx="1"/>
          </p:nvPr>
        </p:nvSpPr>
        <p:spPr>
          <a:xfrm>
            <a:off x="5763490" y="899804"/>
            <a:ext cx="4674919" cy="504944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8" name="Shape 478"/>
          <p:cNvSpPr txBox="1"/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9" name="Shape 479"/>
          <p:cNvSpPr/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80" name="Shape 480"/>
          <p:cNvSpPr/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81" name="Shape 48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Click to edit text.</a:t>
            </a:r>
          </a:p>
        </p:txBody>
      </p:sp>
      <p:sp>
        <p:nvSpPr>
          <p:cNvPr id="482" name="Shape 48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1" name="Shape 491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2" name="Shape 49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1" name="Shape 501"/>
          <p:cNvSpPr txBox="1"/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2" name="Shape 50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1" name="Shape 511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2" name="Shape 51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1" name="Shape 521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2" name="Shape 52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1" name="Shape 531"/>
          <p:cNvSpPr txBox="1"/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2" name="Shape 53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 txBox="1"/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b="0" sz="30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LARGER SECOND HEADLINE</a:t>
            </a:r>
          </a:p>
        </p:txBody>
      </p:sp>
      <p:sp>
        <p:nvSpPr>
          <p:cNvPr id="60" name="Shape 6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1" name="Shape 541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2" name="Shape 54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1" name="Shape 551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" name="Shape 55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56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1" name="Shape 561"/>
          <p:cNvSpPr txBox="1"/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2" name="Shape 56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hape 57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1" name="Shape 571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2" name="Shape 57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1" name="Shape 581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2" name="Shape 58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hape 59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1" name="Shape 591"/>
          <p:cNvSpPr txBox="1"/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2" name="Shape 59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Shape 60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1" name="Shape 601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2" name="Shape 60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1" name="Shape 611"/>
          <p:cNvSpPr txBox="1"/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2" name="Shape 61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pPr/>
            <a:r>
              <a:t>Click to edit title copy</a:t>
            </a:r>
          </a:p>
        </p:txBody>
      </p:sp>
      <p:sp>
        <p:nvSpPr>
          <p:cNvPr id="621" name="Shape 621"/>
          <p:cNvSpPr txBox="1"/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Shape 622"/>
          <p:cNvSpPr/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3" name="Shape 62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Shape 63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2" name="Shape 632"/>
          <p:cNvSpPr txBox="1"/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3" name="Shape 63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Shape 69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Shape 64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2" name="Shape 642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3" name="Shape 64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hape 65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2" name="Shape 652"/>
          <p:cNvSpPr txBox="1"/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3" name="Shape 65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2" name="Shape 662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3" name="Shape 66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hape 67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2" name="Shape 672"/>
          <p:cNvSpPr txBox="1"/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3" name="Shape 67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2" name="Shape 682"/>
          <p:cNvSpPr txBox="1"/>
          <p:nvPr>
            <p:ph type="body" sz="half" idx="1"/>
          </p:nvPr>
        </p:nvSpPr>
        <p:spPr>
          <a:xfrm>
            <a:off x="573023" y="2438212"/>
            <a:ext cx="5121925" cy="39144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3" name="Shape 68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2" name="Shape 692"/>
          <p:cNvSpPr txBox="1"/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3" name="Shape 69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Shape 701"/>
          <p:cNvSpPr txBox="1"/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2" name="Shape 702"/>
          <p:cNvSpPr txBox="1"/>
          <p:nvPr>
            <p:ph type="body" idx="1"/>
          </p:nvPr>
        </p:nvSpPr>
        <p:spPr>
          <a:xfrm>
            <a:off x="573023" y="2291969"/>
            <a:ext cx="10961752" cy="37849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3" name="Shape 70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Shape 711"/>
          <p:cNvSpPr txBox="1"/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2" name="Shape 712"/>
          <p:cNvSpPr txBox="1"/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3" name="Shape 713"/>
          <p:cNvSpPr/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4" name="Shape 714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hape 722"/>
          <p:cNvSpPr txBox="1"/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3" name="Shape 723"/>
          <p:cNvSpPr txBox="1"/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4" name="Shape 724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 txBox="1"/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3" name="Shape 733"/>
          <p:cNvSpPr txBox="1"/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4" name="Shape 734"/>
          <p:cNvSpPr/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5" name="Shape 735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Shape 79"/>
          <p:cNvSpPr txBox="1"/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hape 8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Shape 743"/>
          <p:cNvSpPr txBox="1"/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4" name="Shape 744"/>
          <p:cNvSpPr txBox="1"/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5" name="Shape 745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Shape 753"/>
          <p:cNvSpPr txBox="1"/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4" name="Shape 754"/>
          <p:cNvSpPr txBox="1"/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5" name="Shape 755"/>
          <p:cNvSpPr/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6" name="Shape 756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Shape 764"/>
          <p:cNvSpPr/>
          <p:nvPr>
            <p:ph type="pic" idx="13"/>
          </p:nvPr>
        </p:nvSpPr>
        <p:spPr>
          <a:xfrm>
            <a:off x="0" y="0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65" name="Shape 765"/>
          <p:cNvSpPr txBox="1"/>
          <p:nvPr>
            <p:ph type="title"/>
          </p:nvPr>
        </p:nvSpPr>
        <p:spPr>
          <a:xfrm>
            <a:off x="6400800" y="831469"/>
            <a:ext cx="506627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66" name="Shape 766"/>
          <p:cNvSpPr txBox="1"/>
          <p:nvPr>
            <p:ph type="body" sz="half"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7" name="Shape 767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Shape 775"/>
          <p:cNvSpPr/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76" name="Shape 776"/>
          <p:cNvSpPr txBox="1"/>
          <p:nvPr>
            <p:ph type="title"/>
          </p:nvPr>
        </p:nvSpPr>
        <p:spPr>
          <a:xfrm>
            <a:off x="6400800" y="831469"/>
            <a:ext cx="468782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7" name="Shape 777"/>
          <p:cNvSpPr txBox="1"/>
          <p:nvPr>
            <p:ph type="body" sz="half"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8" name="Shape 778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Shape 786"/>
          <p:cNvSpPr/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87" name="Shape 787"/>
          <p:cNvSpPr txBox="1"/>
          <p:nvPr>
            <p:ph type="title"/>
          </p:nvPr>
        </p:nvSpPr>
        <p:spPr>
          <a:xfrm>
            <a:off x="6400798" y="831469"/>
            <a:ext cx="523926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8" name="Shape 788"/>
          <p:cNvSpPr txBox="1"/>
          <p:nvPr>
            <p:ph type="body" sz="half"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9" name="Shape 78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type="pic" idx="13"/>
          </p:nvPr>
        </p:nvSpPr>
        <p:spPr>
          <a:xfrm>
            <a:off x="152400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04" name="Shape 804"/>
          <p:cNvSpPr txBox="1"/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Shape 89"/>
          <p:cNvSpPr txBox="1"/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573023" y="831469"/>
            <a:ext cx="1080122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Shape 99"/>
          <p:cNvSpPr txBox="1"/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aphicFrame>
        <p:nvGraphicFramePr>
          <p:cNvPr id="100" name="Table 100"/>
          <p:cNvGraphicFramePr/>
          <p:nvPr/>
        </p:nvGraphicFramePr>
        <p:xfrm>
          <a:off x="4384907" y="2298078"/>
          <a:ext cx="6989338" cy="36569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29779"/>
                <a:gridCol w="2329779"/>
                <a:gridCol w="2329779"/>
              </a:tblGrid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3B3838"/>
                          </a:solidFill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Table 101"/>
          <p:cNvGraphicFramePr/>
          <p:nvPr/>
        </p:nvGraphicFramePr>
        <p:xfrm>
          <a:off x="-591015" y="-1773044"/>
          <a:ext cx="208281" cy="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8280"/>
              </a:tblGrid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2" name="Shape 10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 txBox="1"/>
          <p:nvPr/>
        </p:nvSpPr>
        <p:spPr>
          <a:xfrm>
            <a:off x="557561" y="1629630"/>
            <a:ext cx="5363737" cy="20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University </a:t>
            </a:r>
            <a:br/>
            <a:r>
              <a:t>of Vermont</a:t>
            </a:r>
          </a:p>
        </p:txBody>
      </p:sp>
      <p:sp>
        <p:nvSpPr>
          <p:cNvPr id="5" name="Shape 5"/>
          <p:cNvSpPr txBox="1"/>
          <p:nvPr/>
        </p:nvSpPr>
        <p:spPr>
          <a:xfrm>
            <a:off x="557560" y="4605452"/>
            <a:ext cx="326730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Since 1791</a:t>
            </a:r>
          </a:p>
        </p:txBody>
      </p:sp>
      <p:sp>
        <p:nvSpPr>
          <p:cNvPr id="6" name="Shape 6"/>
          <p:cNvSpPr/>
          <p:nvPr/>
        </p:nvSpPr>
        <p:spPr>
          <a:xfrm>
            <a:off x="635617" y="4137102"/>
            <a:ext cx="646772" cy="198610"/>
          </a:xfrm>
          <a:prstGeom prst="rect">
            <a:avLst/>
          </a:prstGeom>
          <a:solidFill>
            <a:srgbClr val="B2D23E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Shape 8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9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500" u="none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500" u="none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500" u="none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500" u="none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500" u="none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500" u="none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500" u="none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500" u="none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500" u="none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1pPr>
      <a:lvl2pPr marL="714375" marR="0" indent="-257175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2pPr>
      <a:lvl3pPr marL="1188719" marR="0" indent="-274319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3pPr>
      <a:lvl4pPr marL="1665514" marR="0" indent="-293914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4pPr>
      <a:lvl5pPr marL="2171700" marR="0" indent="-3429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5pPr>
      <a:lvl6pPr marL="2514600" marR="0" indent="-228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6pPr>
      <a:lvl7pPr marL="2971800" marR="0" indent="-228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7pPr>
      <a:lvl8pPr marL="3429000" marR="0" indent="-228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8pPr>
      <a:lvl9pPr marL="3886200" marR="0" indent="-228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7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2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1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Relationship Id="rId3" Type="http://schemas.openxmlformats.org/officeDocument/2006/relationships/image" Target="../media/image3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3" Type="http://schemas.openxmlformats.org/officeDocument/2006/relationships/image" Target="../media/image3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3" Type="http://schemas.openxmlformats.org/officeDocument/2006/relationships/image" Target="../media/image10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3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video" Target="../media/media4.mp4"/><Relationship Id="rId4" Type="http://schemas.microsoft.com/office/2007/relationships/media" Target="../media/media4.mp4"/><Relationship Id="rId5" Type="http://schemas.openxmlformats.org/officeDocument/2006/relationships/image" Target="../media/image3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video" Target="../media/media5.mp4"/><Relationship Id="rId4" Type="http://schemas.microsoft.com/office/2007/relationships/media" Target="../media/media5.mp4"/><Relationship Id="rId5" Type="http://schemas.openxmlformats.org/officeDocument/2006/relationships/image" Target="../media/image3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10.jpeg"/><Relationship Id="rId5" Type="http://schemas.openxmlformats.org/officeDocument/2006/relationships/image" Target="../media/image30.png"/><Relationship Id="rId6" Type="http://schemas.openxmlformats.org/officeDocument/2006/relationships/image" Target="../media/image24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1.gif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6.png"/><Relationship Id="rId4" Type="http://schemas.openxmlformats.org/officeDocument/2006/relationships/image" Target="../media/image26.jpeg"/><Relationship Id="rId5" Type="http://schemas.openxmlformats.org/officeDocument/2006/relationships/image" Target="../media/image27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3" Type="http://schemas.microsoft.com/office/2007/relationships/media" Target="../media/media6.mp4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3" Type="http://schemas.microsoft.com/office/2007/relationships/media" Target="../media/media8.mp4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video" Target="../media/media9.mp4"/><Relationship Id="rId4" Type="http://schemas.microsoft.com/office/2007/relationships/media" Target="../media/media9.mp4"/><Relationship Id="rId5" Type="http://schemas.openxmlformats.org/officeDocument/2006/relationships/image" Target="../media/image4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3" Type="http://schemas.microsoft.com/office/2007/relationships/media" Target="../media/media10.mp4"/><Relationship Id="rId4" Type="http://schemas.openxmlformats.org/officeDocument/2006/relationships/image" Target="../media/image4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28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2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3" Type="http://schemas.microsoft.com/office/2007/relationships/media" Target="../media/media11.mp4"/><Relationship Id="rId4" Type="http://schemas.openxmlformats.org/officeDocument/2006/relationships/image" Target="../media/image4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3" Type="http://schemas.microsoft.com/office/2007/relationships/media" Target="../media/media12.mp4"/><Relationship Id="rId4" Type="http://schemas.openxmlformats.org/officeDocument/2006/relationships/image" Target="../media/image4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3" Type="http://schemas.microsoft.com/office/2007/relationships/media" Target="../media/media13.mp4"/><Relationship Id="rId4" Type="http://schemas.openxmlformats.org/officeDocument/2006/relationships/image" Target="../media/image4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4.mp4"/><Relationship Id="rId3" Type="http://schemas.microsoft.com/office/2007/relationships/media" Target="../media/media14.mp4"/><Relationship Id="rId4" Type="http://schemas.openxmlformats.org/officeDocument/2006/relationships/image" Target="../media/image4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5.mp4"/><Relationship Id="rId3" Type="http://schemas.microsoft.com/office/2007/relationships/media" Target="../media/media15.mp4"/><Relationship Id="rId4" Type="http://schemas.openxmlformats.org/officeDocument/2006/relationships/image" Target="../media/image4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3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8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3" Type="http://schemas.microsoft.com/office/2007/relationships/media" Target="../media/media8.mp4"/><Relationship Id="rId4" Type="http://schemas.openxmlformats.org/officeDocument/2006/relationships/image" Target="../media/image3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6.mp4"/><Relationship Id="rId3" Type="http://schemas.microsoft.com/office/2007/relationships/media" Target="../media/media16.mp4"/><Relationship Id="rId4" Type="http://schemas.openxmlformats.org/officeDocument/2006/relationships/image" Target="../media/image4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7.mp4"/><Relationship Id="rId3" Type="http://schemas.microsoft.com/office/2007/relationships/media" Target="../media/media17.mp4"/><Relationship Id="rId4" Type="http://schemas.openxmlformats.org/officeDocument/2006/relationships/image" Target="../media/image4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8.mp4"/><Relationship Id="rId3" Type="http://schemas.microsoft.com/office/2007/relationships/media" Target="../media/media18.mp4"/><Relationship Id="rId4" Type="http://schemas.openxmlformats.org/officeDocument/2006/relationships/image" Target="../media/image5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9.mp4"/><Relationship Id="rId3" Type="http://schemas.microsoft.com/office/2007/relationships/media" Target="../media/media19.mp4"/><Relationship Id="rId4" Type="http://schemas.openxmlformats.org/officeDocument/2006/relationships/image" Target="../media/image5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4.mp4"/><Relationship Id="rId3" Type="http://schemas.microsoft.com/office/2007/relationships/media" Target="../media/media14.mp4"/><Relationship Id="rId4" Type="http://schemas.openxmlformats.org/officeDocument/2006/relationships/image" Target="../media/image45.png"/><Relationship Id="rId5" Type="http://schemas.openxmlformats.org/officeDocument/2006/relationships/image" Target="../media/image36.png"/><Relationship Id="rId6" Type="http://schemas.openxmlformats.org/officeDocument/2006/relationships/image" Target="../media/image8.jpeg"/><Relationship Id="rId7" Type="http://schemas.openxmlformats.org/officeDocument/2006/relationships/image" Target="../media/image30.png"/><Relationship Id="rId8" Type="http://schemas.openxmlformats.org/officeDocument/2006/relationships/video" Target="../media/media16.mp4"/><Relationship Id="rId9" Type="http://schemas.microsoft.com/office/2007/relationships/media" Target="../media/media16.mp4"/><Relationship Id="rId10" Type="http://schemas.openxmlformats.org/officeDocument/2006/relationships/image" Target="../media/image48.png"/><Relationship Id="rId11" Type="http://schemas.openxmlformats.org/officeDocument/2006/relationships/video" Target="../media/media12.mp4"/><Relationship Id="rId12" Type="http://schemas.microsoft.com/office/2007/relationships/media" Target="../media/media12.mp4"/><Relationship Id="rId13" Type="http://schemas.openxmlformats.org/officeDocument/2006/relationships/image" Target="../media/image43.png"/><Relationship Id="rId14" Type="http://schemas.openxmlformats.org/officeDocument/2006/relationships/video" Target="../media/media18.mp4"/><Relationship Id="rId15" Type="http://schemas.microsoft.com/office/2007/relationships/media" Target="../media/media18.mp4"/><Relationship Id="rId16" Type="http://schemas.openxmlformats.org/officeDocument/2006/relationships/image" Target="../media/image5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9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7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2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3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1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type="ctrTitle"/>
          </p:nvPr>
        </p:nvSpPr>
        <p:spPr>
          <a:xfrm>
            <a:off x="162729" y="95194"/>
            <a:ext cx="11744848" cy="1103093"/>
          </a:xfrm>
          <a:prstGeom prst="rect">
            <a:avLst/>
          </a:prstGeom>
        </p:spPr>
        <p:txBody>
          <a:bodyPr/>
          <a:lstStyle>
            <a:lvl1pPr>
              <a:defRPr sz="5700">
                <a:solidFill>
                  <a:srgbClr val="FF9300"/>
                </a:solidFill>
              </a:defRPr>
            </a:lvl1pPr>
          </a:lstStyle>
          <a:p>
            <a:pPr/>
            <a:r>
              <a:t>   DVT Point of Care Ultrasound </a:t>
            </a:r>
          </a:p>
        </p:txBody>
      </p:sp>
      <p:sp>
        <p:nvSpPr>
          <p:cNvPr id="814" name="Shape 814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5" name="Saphenous compress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2879" y="2029423"/>
            <a:ext cx="5792346" cy="38615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16" name="femoral clot spahenous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452106" y="1672864"/>
            <a:ext cx="5431387" cy="36209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817" name="Shape 817"/>
          <p:cNvSpPr/>
          <p:nvPr/>
        </p:nvSpPr>
        <p:spPr>
          <a:xfrm>
            <a:off x="10092773" y="2453508"/>
            <a:ext cx="1166813" cy="1321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083" fill="hold"/>
                                        <p:tgtEl>
                                          <p:spTgt spid="8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333"/>
                            </p:stCondLst>
                            <p:childTnLst>
                              <p:par>
                                <p:cTn id="13" presetClass="entr" nodeType="afterEffect" presetSubtype="2" presetID="7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83"/>
                            </p:stCondLst>
                            <p:childTnLst>
                              <p:par>
                                <p:cTn id="18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631" fill="hold"/>
                                        <p:tgtEl>
                                          <p:spTgt spid="8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214"/>
                            </p:stCondLst>
                            <p:childTnLst>
                              <p:par>
                                <p:cTn id="21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5" fill="hold" display="0">
                  <p:stCondLst>
                    <p:cond delay="indefinite"/>
                  </p:stCondLst>
                </p:cTn>
                <p:tgtEl>
                  <p:spTgt spid="816"/>
                </p:tgtEl>
              </p:cMediaNode>
            </p:video>
            <p:video fullScrn="0">
              <p:cMediaNode mute="0" showWhenStopped="1" numSld="1" vol="100000">
                <p:cTn id="26" fill="hold" display="0">
                  <p:stCondLst>
                    <p:cond delay="indefinite"/>
                  </p:stCondLst>
                </p:cTn>
                <p:tgtEl>
                  <p:spTgt spid="815"/>
                </p:tgtEl>
              </p:cMediaNode>
            </p:video>
          </p:childTnLst>
        </p:cTn>
      </p:par>
    </p:tnLst>
    <p:bldLst>
      <p:bldP build="whole" bldLvl="1" animBg="1" rev="0" advAuto="0" spid="815" grpId="1"/>
      <p:bldP build="whole" bldLvl="1" animBg="1" rev="0" advAuto="0" spid="816" grpId="3"/>
      <p:bldP build="whole" bldLvl="1" animBg="1" rev="0" advAuto="0" spid="817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Left Fem prox.jpg"/>
          <p:cNvPicPr>
            <a:picLocks noChangeAspect="1"/>
          </p:cNvPicPr>
          <p:nvPr/>
        </p:nvPicPr>
        <p:blipFill>
          <a:blip r:embed="rId2">
            <a:extLst/>
          </a:blip>
          <a:srcRect l="16784" t="6082" r="12884" b="13654"/>
          <a:stretch>
            <a:fillRect/>
          </a:stretch>
        </p:blipFill>
        <p:spPr>
          <a:xfrm>
            <a:off x="40334" y="1704302"/>
            <a:ext cx="5809533" cy="49725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90" name="thi-leg-vasculature-250x27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5042" y="1319157"/>
            <a:ext cx="5103676" cy="5573215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Shape 891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Normal Anatomy </a:t>
            </a:r>
          </a:p>
        </p:txBody>
      </p:sp>
      <p:sp>
        <p:nvSpPr>
          <p:cNvPr id="892" name="Shape 892"/>
          <p:cNvSpPr/>
          <p:nvPr/>
        </p:nvSpPr>
        <p:spPr>
          <a:xfrm>
            <a:off x="6616977" y="1742338"/>
            <a:ext cx="1656236" cy="351320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3" name="Shape 893"/>
          <p:cNvSpPr/>
          <p:nvPr/>
        </p:nvSpPr>
        <p:spPr>
          <a:xfrm>
            <a:off x="1728915" y="5256207"/>
            <a:ext cx="981974" cy="846594"/>
          </a:xfrm>
          <a:prstGeom prst="ellipse">
            <a:avLst/>
          </a:prstGeom>
          <a:gradFill>
            <a:gsLst>
              <a:gs pos="0">
                <a:srgbClr val="5F82CB">
                  <a:alpha val="68327"/>
                </a:srgbClr>
              </a:gs>
              <a:gs pos="50000">
                <a:srgbClr val="3E70CA">
                  <a:alpha val="68327"/>
                </a:srgbClr>
              </a:gs>
              <a:gs pos="100000">
                <a:srgbClr val="2F61BA">
                  <a:alpha val="68327"/>
                </a:srgbClr>
              </a:gs>
            </a:gsLst>
            <a:lin ang="5400000"/>
          </a:gradFill>
          <a:ln w="6350">
            <a:solidFill>
              <a:schemeClr val="accent5">
                <a:alpha val="68327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4" name="Shape 894"/>
          <p:cNvSpPr/>
          <p:nvPr/>
        </p:nvSpPr>
        <p:spPr>
          <a:xfrm>
            <a:off x="1163698" y="4649675"/>
            <a:ext cx="859138" cy="754598"/>
          </a:xfrm>
          <a:prstGeom prst="ellipse">
            <a:avLst/>
          </a:prstGeom>
          <a:solidFill>
            <a:srgbClr val="FF2600">
              <a:alpha val="49512"/>
            </a:srgbClr>
          </a:solidFill>
          <a:ln w="12700">
            <a:solidFill>
              <a:schemeClr val="accent1">
                <a:alpha val="49512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95" name="R fem saph.jpg"/>
          <p:cNvPicPr>
            <a:picLocks noChangeAspect="1"/>
          </p:cNvPicPr>
          <p:nvPr/>
        </p:nvPicPr>
        <p:blipFill>
          <a:blip r:embed="rId4">
            <a:extLst/>
          </a:blip>
          <a:srcRect l="14501" t="5681" r="12085" b="0"/>
          <a:stretch>
            <a:fillRect/>
          </a:stretch>
        </p:blipFill>
        <p:spPr>
          <a:xfrm>
            <a:off x="341165" y="1681481"/>
            <a:ext cx="5207635" cy="5018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896" name="Shape 896"/>
          <p:cNvSpPr txBox="1"/>
          <p:nvPr/>
        </p:nvSpPr>
        <p:spPr>
          <a:xfrm>
            <a:off x="3055112" y="2901818"/>
            <a:ext cx="80146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GSV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2363996" y="3591814"/>
            <a:ext cx="76454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CFV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1421119" y="3389078"/>
            <a:ext cx="74648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CFA</a:t>
            </a:r>
          </a:p>
        </p:txBody>
      </p:sp>
      <p:sp>
        <p:nvSpPr>
          <p:cNvPr id="899" name="Shape 899"/>
          <p:cNvSpPr/>
          <p:nvPr/>
        </p:nvSpPr>
        <p:spPr>
          <a:xfrm>
            <a:off x="443743" y="3077101"/>
            <a:ext cx="808338" cy="703798"/>
          </a:xfrm>
          <a:prstGeom prst="ellipse">
            <a:avLst/>
          </a:prstGeom>
          <a:ln w="635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0" name="Shape 900"/>
          <p:cNvSpPr/>
          <p:nvPr/>
        </p:nvSpPr>
        <p:spPr>
          <a:xfrm>
            <a:off x="899109" y="1788680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6278 -0.040575" origin="layout" pathEditMode="relative">
                                      <p:cBhvr>
                                        <p:cTn id="32" dur="10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mph" nodeType="withEffect" presetSubtype="0" presetID="6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899"/>
                                        </p:tgtEl>
                                      </p:cBhvr>
                                      <p:by x="112664" y="11266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8" presetID="2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path" nodeType="click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3465 0.053986" origin="layout" pathEditMode="relative">
                                      <p:cBhvr>
                                        <p:cTn id="48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path" nodeType="click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3465 0.053986 L 0.060495 0.105455" origin="layout" pathEditMode="relative">
                                      <p:cBhvr>
                                        <p:cTn id="52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"/>
                            </p:stCondLst>
                            <p:childTnLst>
                              <p:par>
                                <p:cTn id="72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1347 0.076584" origin="layout" pathEditMode="relative">
                                      <p:cBhvr>
                                        <p:cTn id="82" dur="7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mph" nodeType="withEffect" presetSubtype="0" presetID="6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892"/>
                                        </p:tgtEl>
                                      </p:cBhvr>
                                      <p:by x="85027" y="850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Subtype="16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0" grpId="9"/>
      <p:bldP build="whole" bldLvl="1" animBg="1" rev="0" advAuto="0" spid="897" grpId="16"/>
      <p:bldP build="whole" bldLvl="1" animBg="1" rev="0" advAuto="0" spid="894" grpId="19"/>
      <p:bldP build="whole" bldLvl="1" animBg="1" rev="0" advAuto="0" spid="893" grpId="22"/>
      <p:bldP build="whole" bldLvl="1" animBg="1" rev="0" advAuto="0" spid="896" grpId="3"/>
      <p:bldP build="whole" bldLvl="1" animBg="1" rev="0" advAuto="0" spid="892" grpId="21"/>
      <p:bldP build="whole" bldLvl="1" animBg="1" rev="0" advAuto="0" spid="892" grpId="1"/>
      <p:bldP build="whole" bldLvl="1" animBg="1" rev="0" advAuto="0" spid="895" grpId="2"/>
      <p:bldP build="whole" bldLvl="1" animBg="1" rev="0" advAuto="0" spid="899" grpId="6"/>
      <p:bldP build="whole" bldLvl="1" animBg="1" rev="0" advAuto="0" spid="899" grpId="8"/>
      <p:bldP build="whole" bldLvl="1" animBg="1" rev="0" advAuto="0" spid="899" grpId="10"/>
      <p:bldP build="whole" bldLvl="1" animBg="1" rev="0" advAuto="0" spid="897" grpId="4"/>
      <p:bldP build="whole" bldLvl="1" animBg="1" rev="0" advAuto="0" spid="898" grpId="17"/>
      <p:bldP build="whole" bldLvl="1" animBg="1" rev="0" advAuto="0" spid="900" grpId="18"/>
      <p:bldP build="whole" bldLvl="1" animBg="1" rev="0" advAuto="0" spid="896" grpId="15"/>
      <p:bldP build="whole" bldLvl="1" animBg="1" rev="0" advAuto="0" spid="895" grpId="14"/>
      <p:bldP build="whole" bldLvl="1" animBg="1" rev="0" advAuto="0" spid="889" grpId="13"/>
      <p:bldP build="whole" bldLvl="1" animBg="1" rev="0" advAuto="0" spid="898" grpId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Sciatic anatom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1502" y="20162"/>
            <a:ext cx="3407524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Screen Shot 2018-02-15 at 10.38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1678" y="1662503"/>
            <a:ext cx="4545208" cy="4930396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Shape 904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Normal Anatomy </a:t>
            </a:r>
          </a:p>
        </p:txBody>
      </p:sp>
      <p:sp>
        <p:nvSpPr>
          <p:cNvPr id="905" name="Shape 905"/>
          <p:cNvSpPr/>
          <p:nvPr/>
        </p:nvSpPr>
        <p:spPr>
          <a:xfrm>
            <a:off x="383950" y="2967050"/>
            <a:ext cx="1050681" cy="262522"/>
          </a:xfrm>
          <a:prstGeom prst="rightArrow">
            <a:avLst>
              <a:gd name="adj1" fmla="val 32000"/>
              <a:gd name="adj2" fmla="val 207537"/>
            </a:avLst>
          </a:prstGeom>
          <a:solidFill>
            <a:srgbClr val="FF3543">
              <a:alpha val="83397"/>
            </a:srgbClr>
          </a:solidFill>
          <a:ln w="12700">
            <a:solidFill>
              <a:srgbClr val="D52D48">
                <a:alpha val="83397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6" name="Shape 906"/>
          <p:cNvSpPr/>
          <p:nvPr/>
        </p:nvSpPr>
        <p:spPr>
          <a:xfrm>
            <a:off x="2156866" y="3566947"/>
            <a:ext cx="1576393" cy="1601814"/>
          </a:xfrm>
          <a:prstGeom prst="ellipse">
            <a:avLst/>
          </a:prstGeom>
          <a:gradFill>
            <a:gsLst>
              <a:gs pos="0">
                <a:srgbClr val="5F82CB">
                  <a:alpha val="75439"/>
                </a:srgbClr>
              </a:gs>
              <a:gs pos="50000">
                <a:srgbClr val="3E70CA">
                  <a:alpha val="75439"/>
                </a:srgbClr>
              </a:gs>
              <a:gs pos="100000">
                <a:srgbClr val="2F61BA">
                  <a:alpha val="75439"/>
                </a:srgbClr>
              </a:gs>
            </a:gsLst>
            <a:lin ang="5400000"/>
          </a:gradFill>
          <a:ln w="6350">
            <a:solidFill>
              <a:schemeClr val="accent5">
                <a:alpha val="75439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7" name="Shape 907"/>
          <p:cNvSpPr/>
          <p:nvPr/>
        </p:nvSpPr>
        <p:spPr>
          <a:xfrm>
            <a:off x="1669458" y="5134438"/>
            <a:ext cx="1570043" cy="1312864"/>
          </a:xfrm>
          <a:prstGeom prst="ellipse">
            <a:avLst/>
          </a:prstGeom>
          <a:solidFill>
            <a:srgbClr val="FF2600">
              <a:alpha val="34603"/>
            </a:srgbClr>
          </a:solidFill>
          <a:ln w="12700">
            <a:solidFill>
              <a:schemeClr val="accent1">
                <a:alpha val="34603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8" name="Shape 908"/>
          <p:cNvSpPr/>
          <p:nvPr/>
        </p:nvSpPr>
        <p:spPr>
          <a:xfrm>
            <a:off x="9089469" y="3613160"/>
            <a:ext cx="881563" cy="409677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949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9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83837 0.399475" origin="layout" pathEditMode="relative">
                                      <p:cBhvr>
                                        <p:cTn id="31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mph" nodeType="with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908"/>
                                        </p:tgtEl>
                                      </p:cBhvr>
                                      <p:by x="100078" y="10007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14136 -0.049106" origin="layout" pathEditMode="relative">
                                      <p:cBhvr>
                                        <p:cTn id="38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mph" nodeType="withEffect" presetSubtype="0" presetID="8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1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83837 0.399475 L -0.011525 0.399475" origin="layout" pathEditMode="relative">
                                      <p:cBhvr>
                                        <p:cTn id="44" dur="10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mph" nodeType="withEffect" presetSubtype="0" presetID="6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908"/>
                                        </p:tgtEl>
                                      </p:cBhvr>
                                      <p:by x="192482" y="19248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7" grpId="3"/>
      <p:bldP build="whole" bldLvl="1" animBg="1" rev="0" advAuto="0" spid="905" grpId="5"/>
      <p:bldP build="whole" bldLvl="1" animBg="1" rev="0" advAuto="0" spid="906" grpId="2"/>
      <p:bldP build="whole" bldLvl="1" animBg="1" rev="0" advAuto="0" spid="903" grpId="1"/>
      <p:bldP build="whole" bldLvl="1" animBg="1" rev="0" advAuto="0" spid="908" grpId="7"/>
      <p:bldP build="whole" bldLvl="1" animBg="1" rev="0" advAuto="0" spid="905" grpId="9"/>
      <p:bldP build="whole" bldLvl="1" animBg="1" rev="0" advAuto="0" spid="908" grpId="11"/>
      <p:bldP build="whole" bldLvl="1" animBg="1" rev="0" advAuto="0" spid="908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pop trifurcation.jpg"/>
          <p:cNvPicPr>
            <a:picLocks noChangeAspect="1"/>
          </p:cNvPicPr>
          <p:nvPr/>
        </p:nvPicPr>
        <p:blipFill>
          <a:blip r:embed="rId2">
            <a:extLst/>
          </a:blip>
          <a:srcRect l="20819" t="6218" r="13387" b="22211"/>
          <a:stretch>
            <a:fillRect/>
          </a:stretch>
        </p:blipFill>
        <p:spPr>
          <a:xfrm>
            <a:off x="331303" y="1822484"/>
            <a:ext cx="5819632" cy="47479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911" name="carm1_c015f001.png"/>
          <p:cNvPicPr>
            <a:picLocks noChangeAspect="1"/>
          </p:cNvPicPr>
          <p:nvPr/>
        </p:nvPicPr>
        <p:blipFill>
          <a:blip r:embed="rId3">
            <a:extLst/>
          </a:blip>
          <a:srcRect l="28099" t="61116" r="0" b="7319"/>
          <a:stretch>
            <a:fillRect/>
          </a:stretch>
        </p:blipFill>
        <p:spPr>
          <a:xfrm>
            <a:off x="6394551" y="2044636"/>
            <a:ext cx="5802970" cy="4056624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Shape 912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Normal Anatomy </a:t>
            </a:r>
          </a:p>
        </p:txBody>
      </p:sp>
      <p:sp>
        <p:nvSpPr>
          <p:cNvPr id="913" name="Shape 913"/>
          <p:cNvSpPr/>
          <p:nvPr/>
        </p:nvSpPr>
        <p:spPr>
          <a:xfrm>
            <a:off x="1339869" y="4008878"/>
            <a:ext cx="1077792" cy="770837"/>
          </a:xfrm>
          <a:prstGeom prst="ellipse">
            <a:avLst/>
          </a:prstGeom>
          <a:gradFill>
            <a:gsLst>
              <a:gs pos="0">
                <a:srgbClr val="5F82CB">
                  <a:alpha val="33545"/>
                </a:srgbClr>
              </a:gs>
              <a:gs pos="50000">
                <a:srgbClr val="3E70CA">
                  <a:alpha val="33545"/>
                </a:srgbClr>
              </a:gs>
              <a:gs pos="100000">
                <a:srgbClr val="2F61BA">
                  <a:alpha val="33545"/>
                </a:srgbClr>
              </a:gs>
            </a:gsLst>
            <a:lin ang="5400000"/>
          </a:gradFill>
          <a:ln w="6350">
            <a:solidFill>
              <a:schemeClr val="accent5">
                <a:alpha val="33545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4" name="Shape 914"/>
          <p:cNvSpPr/>
          <p:nvPr/>
        </p:nvSpPr>
        <p:spPr>
          <a:xfrm>
            <a:off x="1343044" y="4806247"/>
            <a:ext cx="1071442" cy="804607"/>
          </a:xfrm>
          <a:prstGeom prst="ellipse">
            <a:avLst/>
          </a:prstGeom>
          <a:solidFill>
            <a:srgbClr val="FF2600">
              <a:alpha val="34603"/>
            </a:srgbClr>
          </a:solidFill>
          <a:ln w="12700">
            <a:solidFill>
              <a:schemeClr val="accent1">
                <a:alpha val="34603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5" name="Shape 915"/>
          <p:cNvSpPr/>
          <p:nvPr/>
        </p:nvSpPr>
        <p:spPr>
          <a:xfrm>
            <a:off x="8855323" y="3422074"/>
            <a:ext cx="1703897" cy="409677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6" name="Shape 916"/>
          <p:cNvSpPr/>
          <p:nvPr/>
        </p:nvSpPr>
        <p:spPr>
          <a:xfrm>
            <a:off x="8855323" y="5003712"/>
            <a:ext cx="1703897" cy="409677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7" name="Shape 917"/>
          <p:cNvSpPr/>
          <p:nvPr/>
        </p:nvSpPr>
        <p:spPr>
          <a:xfrm>
            <a:off x="2167152" y="3687448"/>
            <a:ext cx="864227" cy="770836"/>
          </a:xfrm>
          <a:prstGeom prst="ellipse">
            <a:avLst/>
          </a:prstGeom>
          <a:gradFill>
            <a:gsLst>
              <a:gs pos="0">
                <a:srgbClr val="5F82CB">
                  <a:alpha val="33545"/>
                </a:srgbClr>
              </a:gs>
              <a:gs pos="50000">
                <a:srgbClr val="3E70CA">
                  <a:alpha val="33545"/>
                </a:srgbClr>
              </a:gs>
              <a:gs pos="100000">
                <a:srgbClr val="2F61BA">
                  <a:alpha val="33545"/>
                </a:srgbClr>
              </a:gs>
            </a:gsLst>
            <a:lin ang="5400000"/>
          </a:gradFill>
          <a:ln w="6350">
            <a:solidFill>
              <a:schemeClr val="accent5">
                <a:alpha val="33545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8" name="Shape 918"/>
          <p:cNvSpPr/>
          <p:nvPr/>
        </p:nvSpPr>
        <p:spPr>
          <a:xfrm>
            <a:off x="2227165" y="4401851"/>
            <a:ext cx="744200" cy="810957"/>
          </a:xfrm>
          <a:prstGeom prst="ellipse">
            <a:avLst/>
          </a:prstGeom>
          <a:gradFill>
            <a:gsLst>
              <a:gs pos="0">
                <a:srgbClr val="5F82CB">
                  <a:alpha val="33545"/>
                </a:srgbClr>
              </a:gs>
              <a:gs pos="50000">
                <a:srgbClr val="3E70CA">
                  <a:alpha val="33545"/>
                </a:srgbClr>
              </a:gs>
              <a:gs pos="100000">
                <a:srgbClr val="2F61BA">
                  <a:alpha val="33545"/>
                </a:srgbClr>
              </a:gs>
            </a:gsLst>
            <a:lin ang="5400000"/>
          </a:gradFill>
          <a:ln w="6350">
            <a:solidFill>
              <a:schemeClr val="accent5">
                <a:alpha val="33545"/>
              </a:schemeClr>
            </a:solidFill>
            <a:miter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9" name="Shape 919"/>
          <p:cNvSpPr/>
          <p:nvPr/>
        </p:nvSpPr>
        <p:spPr>
          <a:xfrm>
            <a:off x="8738610" y="5655924"/>
            <a:ext cx="2285642" cy="409677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949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12764 0.140922" origin="layout" pathEditMode="relative">
                                      <p:cBhvr>
                                        <p:cTn id="15" dur="1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915"/>
                                        </p:tgtEl>
                                      </p:cBhvr>
                                      <p:by x="130975" y="13097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50"/>
                            </p:stCondLst>
                            <p:childTnLst>
                              <p:par>
                                <p:cTn id="35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0"/>
                            </p:stCondLst>
                            <p:childTnLst>
                              <p:par>
                                <p:cTn id="40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350"/>
                            </p:stCondLst>
                            <p:childTnLst>
                              <p:par>
                                <p:cTn id="45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6" grpId="5"/>
      <p:bldP build="whole" bldLvl="1" animBg="1" rev="0" advAuto="0" spid="917" grpId="8"/>
      <p:bldP build="whole" bldLvl="1" animBg="1" rev="0" advAuto="0" spid="914" grpId="10"/>
      <p:bldP build="whole" bldLvl="1" animBg="1" rev="0" advAuto="0" spid="913" grpId="7"/>
      <p:bldP build="whole" bldLvl="1" animBg="1" rev="0" advAuto="0" spid="919" grpId="6"/>
      <p:bldP build="whole" bldLvl="1" animBg="1" rev="0" advAuto="0" spid="918" grpId="9"/>
      <p:bldP build="whole" bldLvl="1" animBg="1" rev="0" advAuto="0" spid="915" grpId="1"/>
      <p:bldP build="whole" bldLvl="1" animBg="1" rev="0" advAuto="0" spid="915" grpId="4"/>
      <p:bldP build="whole" bldLvl="1" animBg="1" rev="0" advAuto="0" spid="910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POCUS Evaluation for DVT</a:t>
            </a:r>
          </a:p>
        </p:txBody>
      </p:sp>
      <p:pic>
        <p:nvPicPr>
          <p:cNvPr id="922" name="Zierler-ch027-image005.jpg"/>
          <p:cNvPicPr>
            <a:picLocks noChangeAspect="1"/>
          </p:cNvPicPr>
          <p:nvPr/>
        </p:nvPicPr>
        <p:blipFill>
          <a:blip r:embed="rId2">
            <a:extLst/>
          </a:blip>
          <a:srcRect l="0" t="0" r="5987" b="22893"/>
          <a:stretch>
            <a:fillRect/>
          </a:stretch>
        </p:blipFill>
        <p:spPr>
          <a:xfrm>
            <a:off x="4936541" y="1953049"/>
            <a:ext cx="6728155" cy="41386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923" name="ultrasoundProbePositionDVTlegFocused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2764"/>
          <a:stretch>
            <a:fillRect/>
          </a:stretch>
        </p:blipFill>
        <p:spPr>
          <a:xfrm rot="16200000">
            <a:off x="-117461" y="2725676"/>
            <a:ext cx="5292507" cy="30657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924" name="Shape 924"/>
          <p:cNvSpPr/>
          <p:nvPr/>
        </p:nvSpPr>
        <p:spPr>
          <a:xfrm rot="10800000">
            <a:off x="121018" y="1838179"/>
            <a:ext cx="860585" cy="33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44" y="7344"/>
                </a:moveTo>
                <a:lnTo>
                  <a:pt x="6544" y="0"/>
                </a:lnTo>
                <a:lnTo>
                  <a:pt x="21600" y="10800"/>
                </a:lnTo>
                <a:lnTo>
                  <a:pt x="6544" y="21600"/>
                </a:lnTo>
                <a:lnTo>
                  <a:pt x="6544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2" grpId="1"/>
      <p:bldP build="whole" bldLvl="1" animBg="1" rev="0" advAuto="0" spid="924" grpId="3"/>
      <p:bldP build="whole" bldLvl="1" animBg="1" rev="0" advAuto="0" spid="923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POCUS Evaluation for DVT</a:t>
            </a:r>
          </a:p>
        </p:txBody>
      </p:sp>
      <p:pic>
        <p:nvPicPr>
          <p:cNvPr id="927" name="Saphenous compress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83267" y="1730693"/>
            <a:ext cx="7495114" cy="49967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333" fill="hold"/>
                                        <p:tgtEl>
                                          <p:spTgt spid="9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927"/>
                                        </p:tgtEl>
                                      </p:cBhvr>
                                      <p:by x="162666" y="16266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21750 -0.145026" origin="layout" pathEditMode="relative">
                                      <p:cBhvr>
                                        <p:cTn id="12" dur="10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3" fill="hold" display="0">
                  <p:stCondLst>
                    <p:cond delay="indefinite"/>
                  </p:stCondLst>
                </p:cTn>
                <p:tgtEl>
                  <p:spTgt spid="927"/>
                </p:tgtEl>
              </p:cMediaNode>
            </p:video>
          </p:childTnLst>
        </p:cTn>
      </p:par>
    </p:tnLst>
    <p:bldLst>
      <p:bldP build="whole" bldLvl="1" animBg="1" rev="0" advAuto="0" spid="92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POCUS Evaluation for DVT</a:t>
            </a:r>
          </a:p>
        </p:txBody>
      </p:sp>
      <p:pic>
        <p:nvPicPr>
          <p:cNvPr id="930" name="ultrasoundProbePositionDVTlegFocused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2764"/>
          <a:stretch>
            <a:fillRect/>
          </a:stretch>
        </p:blipFill>
        <p:spPr>
          <a:xfrm rot="16200000">
            <a:off x="-117461" y="2725676"/>
            <a:ext cx="5292507" cy="30657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931" name="Shape 931"/>
          <p:cNvSpPr/>
          <p:nvPr/>
        </p:nvSpPr>
        <p:spPr>
          <a:xfrm rot="5400000">
            <a:off x="1307608" y="2641975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32" name="r mid compression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018692" y="2102518"/>
            <a:ext cx="6468397" cy="43122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2038 0.187199" origin="layout" pathEditMode="relative">
                                      <p:cBhvr>
                                        <p:cTn id="12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3" fill="hold"/>
                                        <p:tgtEl>
                                          <p:spTgt spid="9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click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932"/>
                                        </p:tgtEl>
                                      </p:cBhvr>
                                      <p:by x="195387" y="19538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76910 -0.150331" origin="layout" pathEditMode="relative">
                                      <p:cBhvr>
                                        <p:cTn id="28" dur="1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9" fill="hold" display="0">
                  <p:stCondLst>
                    <p:cond delay="indefinite"/>
                  </p:stCondLst>
                </p:cTn>
                <p:tgtEl>
                  <p:spTgt spid="932"/>
                </p:tgtEl>
              </p:cMediaNode>
            </p:video>
          </p:childTnLst>
        </p:cTn>
      </p:par>
    </p:tnLst>
    <p:bldLst>
      <p:bldP build="whole" bldLvl="1" animBg="1" rev="0" advAuto="0" spid="932" grpId="3"/>
      <p:bldP build="whole" bldLvl="1" animBg="1" rev="0" advAuto="0" spid="932" grpId="5"/>
      <p:bldP build="whole" bldLvl="1" animBg="1" rev="0" advAuto="0" spid="9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POCUS Evaluation for DVT</a:t>
            </a:r>
          </a:p>
        </p:txBody>
      </p:sp>
      <p:pic>
        <p:nvPicPr>
          <p:cNvPr id="935" name="ultrasoundProbePositionDVTlegFocused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2764"/>
          <a:stretch>
            <a:fillRect/>
          </a:stretch>
        </p:blipFill>
        <p:spPr>
          <a:xfrm rot="16200000">
            <a:off x="-117461" y="2725676"/>
            <a:ext cx="5292507" cy="30657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936" name="Shape 936"/>
          <p:cNvSpPr/>
          <p:nvPr/>
        </p:nvSpPr>
        <p:spPr>
          <a:xfrm rot="10800000">
            <a:off x="1677201" y="5482010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37" name="R Pop compres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32892" y="2062445"/>
            <a:ext cx="6588617" cy="43924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119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click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937"/>
                                        </p:tgtEl>
                                      </p:cBhvr>
                                      <p:by x="200360" y="20036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91207 -0.096439" origin="layout" pathEditMode="relative">
                                      <p:cBhvr>
                                        <p:cTn id="24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5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  <p:bldLst>
      <p:bldP build="whole" bldLvl="1" animBg="1" rev="0" advAuto="0" spid="937" grpId="4"/>
      <p:bldP build="whole" bldLvl="1" animBg="1" rev="0" advAuto="0" spid="936" grpId="1"/>
      <p:bldP build="whole" bldLvl="1" animBg="1" rev="0" advAuto="0" spid="93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POCUS Evaluation for DVT</a:t>
            </a:r>
          </a:p>
        </p:txBody>
      </p:sp>
      <p:pic>
        <p:nvPicPr>
          <p:cNvPr id="940" name="ultrasoundProbePositionDVTlegFocused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2764"/>
          <a:stretch>
            <a:fillRect/>
          </a:stretch>
        </p:blipFill>
        <p:spPr>
          <a:xfrm rot="16200000">
            <a:off x="-117461" y="2725676"/>
            <a:ext cx="5292507" cy="30657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941" name="Shape 941"/>
          <p:cNvSpPr/>
          <p:nvPr/>
        </p:nvSpPr>
        <p:spPr>
          <a:xfrm rot="10800000">
            <a:off x="1677201" y="5482010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42" name="R POP tri compress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850098" y="1958222"/>
            <a:ext cx="6901286" cy="4600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35534 0.099358" origin="layout" pathEditMode="relative">
                                      <p:cBhvr>
                                        <p:cTn id="6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8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9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119" fill="hold"/>
                                        <p:tgtEl>
                                          <p:spTgt spid="9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click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942"/>
                                        </p:tgtEl>
                                      </p:cBhvr>
                                      <p:by x="191906" y="19190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64880 -0.084102" origin="layout" pathEditMode="relative">
                                      <p:cBhvr>
                                        <p:cTn id="25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6" fill="hold" display="0">
                  <p:stCondLst>
                    <p:cond delay="indefinite"/>
                  </p:stCondLst>
                </p:cTn>
                <p:tgtEl>
                  <p:spTgt spid="942"/>
                </p:tgtEl>
              </p:cMediaNode>
            </p:video>
          </p:childTnLst>
        </p:cTn>
      </p:par>
    </p:tnLst>
    <p:bldLst>
      <p:bldP build="whole" bldLvl="1" animBg="1" rev="0" advAuto="0" spid="942" grpId="3"/>
      <p:bldP build="whole" bldLvl="1" animBg="1" rev="0" advAuto="0" spid="942" grpId="5"/>
      <p:bldP build="whole" bldLvl="1" animBg="1" rev="0" advAuto="0" spid="94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femoral artery and vein.jpg"/>
          <p:cNvPicPr>
            <a:picLocks noChangeAspect="1"/>
          </p:cNvPicPr>
          <p:nvPr/>
        </p:nvPicPr>
        <p:blipFill>
          <a:blip r:embed="rId2">
            <a:extLst/>
          </a:blip>
          <a:srcRect l="0" t="6606" r="24594" b="10246"/>
          <a:stretch>
            <a:fillRect/>
          </a:stretch>
        </p:blipFill>
        <p:spPr>
          <a:xfrm>
            <a:off x="4893463" y="1612486"/>
            <a:ext cx="6399581" cy="52924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945" name="colorflow femoral color flow.jpg"/>
          <p:cNvPicPr>
            <a:picLocks noChangeAspect="1"/>
          </p:cNvPicPr>
          <p:nvPr/>
        </p:nvPicPr>
        <p:blipFill>
          <a:blip r:embed="rId3">
            <a:extLst/>
          </a:blip>
          <a:srcRect l="26696" t="0" r="0" b="26299"/>
          <a:stretch>
            <a:fillRect/>
          </a:stretch>
        </p:blipFill>
        <p:spPr>
          <a:xfrm>
            <a:off x="5347205" y="2069257"/>
            <a:ext cx="6309050" cy="40438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946" name="ultrasoundProbePositionDVTlegFocused.jpg"/>
          <p:cNvPicPr>
            <a:picLocks noChangeAspect="1"/>
          </p:cNvPicPr>
          <p:nvPr/>
        </p:nvPicPr>
        <p:blipFill>
          <a:blip r:embed="rId4">
            <a:extLst/>
          </a:blip>
          <a:srcRect l="60198" t="0" r="0" b="22764"/>
          <a:stretch>
            <a:fillRect/>
          </a:stretch>
        </p:blipFill>
        <p:spPr>
          <a:xfrm rot="16200000">
            <a:off x="958651" y="1806020"/>
            <a:ext cx="3140333" cy="45703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947" name="Shape 947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POCUS Evaluation for DVT- Adjuncts</a:t>
            </a:r>
          </a:p>
        </p:txBody>
      </p:sp>
      <p:pic>
        <p:nvPicPr>
          <p:cNvPr id="948" name="carm1_c015f001.png"/>
          <p:cNvPicPr>
            <a:picLocks noChangeAspect="1"/>
          </p:cNvPicPr>
          <p:nvPr/>
        </p:nvPicPr>
        <p:blipFill>
          <a:blip r:embed="rId5">
            <a:extLst/>
          </a:blip>
          <a:srcRect l="0" t="2929" r="0" b="7319"/>
          <a:stretch>
            <a:fillRect/>
          </a:stretch>
        </p:blipFill>
        <p:spPr>
          <a:xfrm>
            <a:off x="1042341" y="1730816"/>
            <a:ext cx="2972982" cy="4249050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Shape 949"/>
          <p:cNvSpPr/>
          <p:nvPr/>
        </p:nvSpPr>
        <p:spPr>
          <a:xfrm rot="16200000">
            <a:off x="1949533" y="2894855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50" name="Shape 950"/>
          <p:cNvSpPr/>
          <p:nvPr/>
        </p:nvSpPr>
        <p:spPr>
          <a:xfrm>
            <a:off x="2872739" y="3106916"/>
            <a:ext cx="989102" cy="274043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1" name="Shape 951"/>
          <p:cNvSpPr/>
          <p:nvPr/>
        </p:nvSpPr>
        <p:spPr>
          <a:xfrm>
            <a:off x="1093566" y="4121629"/>
            <a:ext cx="813879" cy="274043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52" name="popv-norm-ls-colour.jpg"/>
          <p:cNvPicPr>
            <a:picLocks noChangeAspect="1"/>
          </p:cNvPicPr>
          <p:nvPr/>
        </p:nvPicPr>
        <p:blipFill>
          <a:blip r:embed="rId6">
            <a:extLst/>
          </a:blip>
          <a:srcRect l="24747" t="3962" r="0" b="3962"/>
          <a:stretch>
            <a:fillRect/>
          </a:stretch>
        </p:blipFill>
        <p:spPr>
          <a:xfrm>
            <a:off x="5392533" y="1828553"/>
            <a:ext cx="5401423" cy="45253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2" presetID="7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2" presetID="7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10474 0.310014" origin="layout" pathEditMode="relative">
                                      <p:cBhvr>
                                        <p:cTn id="59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0" grpId="11"/>
      <p:bldP build="whole" bldLvl="1" animBg="1" rev="0" advAuto="0" spid="944" grpId="9"/>
      <p:bldP build="whole" bldLvl="1" animBg="1" rev="0" advAuto="0" spid="951" grpId="8"/>
      <p:bldP build="whole" bldLvl="1" animBg="1" rev="0" advAuto="0" spid="951" grpId="10"/>
      <p:bldP build="whole" bldLvl="1" animBg="1" rev="0" advAuto="0" spid="946" grpId="4"/>
      <p:bldP build="whole" bldLvl="1" animBg="1" rev="0" advAuto="0" spid="945" grpId="1"/>
      <p:bldP build="whole" bldLvl="1" animBg="1" rev="0" advAuto="0" spid="949" grpId="6"/>
      <p:bldP build="whole" bldLvl="1" animBg="1" rev="0" advAuto="0" spid="945" grpId="2"/>
      <p:bldP build="whole" bldLvl="1" animBg="1" rev="0" advAuto="0" spid="952" grpId="12"/>
      <p:bldP build="whole" bldLvl="1" animBg="1" rev="0" advAuto="0" spid="944" grpId="3"/>
      <p:bldP build="whole" bldLvl="1" animBg="1" rev="0" advAuto="0" spid="950" grpId="7"/>
      <p:bldP build="whole" bldLvl="1" animBg="1" rev="0" advAuto="0" spid="948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POCUS Evaluation for DVT- Adjuncts</a:t>
            </a:r>
          </a:p>
        </p:txBody>
      </p:sp>
      <p:pic>
        <p:nvPicPr>
          <p:cNvPr id="955" name="color distal augmentation.jpg"/>
          <p:cNvPicPr>
            <a:picLocks noChangeAspect="1"/>
          </p:cNvPicPr>
          <p:nvPr/>
        </p:nvPicPr>
        <p:blipFill>
          <a:blip r:embed="rId2">
            <a:extLst/>
          </a:blip>
          <a:srcRect l="0" t="0" r="9929" b="43172"/>
          <a:stretch>
            <a:fillRect/>
          </a:stretch>
        </p:blipFill>
        <p:spPr>
          <a:xfrm>
            <a:off x="2376027" y="1826447"/>
            <a:ext cx="6909527" cy="43594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534119" y="55913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Objectives</a:t>
            </a:r>
          </a:p>
        </p:txBody>
      </p:sp>
      <p:sp>
        <p:nvSpPr>
          <p:cNvPr id="820" name="Shape 820"/>
          <p:cNvSpPr txBox="1"/>
          <p:nvPr>
            <p:ph type="body" sz="half" idx="1"/>
          </p:nvPr>
        </p:nvSpPr>
        <p:spPr>
          <a:xfrm>
            <a:off x="674623" y="2132311"/>
            <a:ext cx="5759575" cy="4351339"/>
          </a:xfrm>
          <a:prstGeom prst="rect">
            <a:avLst/>
          </a:prstGeom>
        </p:spPr>
        <p:txBody>
          <a:bodyPr/>
          <a:lstStyle/>
          <a:p>
            <a:pPr marL="190500" indent="-190500">
              <a:buSzPct val="67000"/>
              <a:buBlip>
                <a:blip r:embed="rId2"/>
              </a:buBlip>
              <a:defRPr b="1" sz="2300">
                <a:solidFill>
                  <a:srgbClr val="FF9300"/>
                </a:solidFill>
              </a:defRPr>
            </a:pPr>
            <a:r>
              <a:t> Indications for DVT POCUS </a:t>
            </a:r>
          </a:p>
          <a:p>
            <a:pPr marL="190500" indent="-190500">
              <a:buSzPct val="67000"/>
              <a:buBlip>
                <a:blip r:embed="rId2"/>
              </a:buBlip>
              <a:defRPr b="1" sz="2300">
                <a:solidFill>
                  <a:srgbClr val="FF9300"/>
                </a:solidFill>
              </a:defRPr>
            </a:pPr>
            <a:r>
              <a:t> Transducer Selection</a:t>
            </a:r>
          </a:p>
          <a:p>
            <a:pPr marL="190500" indent="-190500">
              <a:buSzPct val="67000"/>
              <a:buBlip>
                <a:blip r:embed="rId2"/>
              </a:buBlip>
              <a:defRPr b="1" sz="2300">
                <a:solidFill>
                  <a:srgbClr val="FF9300"/>
                </a:solidFill>
              </a:defRPr>
            </a:pPr>
            <a:r>
              <a:t> Basic Vascular Anatomy</a:t>
            </a:r>
          </a:p>
          <a:p>
            <a:pPr marL="190500" indent="-190500">
              <a:buSzPct val="67000"/>
              <a:buBlip>
                <a:blip r:embed="rId2"/>
              </a:buBlip>
              <a:defRPr b="1" sz="2300">
                <a:solidFill>
                  <a:srgbClr val="FF9300"/>
                </a:solidFill>
              </a:defRPr>
            </a:pPr>
            <a:r>
              <a:t> Findings of DVT on Ultrasound</a:t>
            </a:r>
          </a:p>
        </p:txBody>
      </p:sp>
      <p:sp>
        <p:nvSpPr>
          <p:cNvPr id="821" name="Shape 821"/>
          <p:cNvSpPr txBox="1"/>
          <p:nvPr/>
        </p:nvSpPr>
        <p:spPr>
          <a:xfrm>
            <a:off x="-6102946" y="-5283200"/>
            <a:ext cx="1803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822" name="Shape 822"/>
          <p:cNvSpPr/>
          <p:nvPr/>
        </p:nvSpPr>
        <p:spPr>
          <a:xfrm>
            <a:off x="125582" y="1966685"/>
            <a:ext cx="6590904" cy="768691"/>
          </a:xfrm>
          <a:prstGeom prst="roundRect">
            <a:avLst>
              <a:gd name="adj" fmla="val 24782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23" name="92A15D1C-F48D-FE0E-B07EE698CEF8D888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1198" y="2271362"/>
            <a:ext cx="4991101" cy="3327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24" name="transducer arra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65124" y="1975807"/>
            <a:ext cx="3652013" cy="39185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25" name="figure4inlarged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40073" y="1119352"/>
            <a:ext cx="2868986" cy="4925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dvt pic.jpg"/>
          <p:cNvPicPr>
            <a:picLocks noChangeAspect="1"/>
          </p:cNvPicPr>
          <p:nvPr/>
        </p:nvPicPr>
        <p:blipFill>
          <a:blip r:embed="rId6">
            <a:extLst/>
          </a:blip>
          <a:srcRect l="0" t="0" r="21724" b="0"/>
          <a:stretch>
            <a:fillRect/>
          </a:stretch>
        </p:blipFill>
        <p:spPr>
          <a:xfrm>
            <a:off x="6867216" y="2020226"/>
            <a:ext cx="4847995" cy="34722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99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99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99"/>
                            </p:stCondLst>
                            <p:childTnLst>
                              <p:par>
                                <p:cTn id="16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11 0.100339" origin="layout" pathEditMode="relative">
                                      <p:cBhvr>
                                        <p:cTn id="23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911 0.100339 L 0.001493 0.199355" origin="layout" pathEditMode="relative">
                                      <p:cBhvr>
                                        <p:cTn id="35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click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1493 0.199355 L 0.002469 0.296850" origin="layout" pathEditMode="relative">
                                      <p:cBhvr>
                                        <p:cTn id="47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5" grpId="9"/>
      <p:bldP build="whole" bldLvl="1" animBg="1" rev="0" advAuto="0" spid="826" grpId="12"/>
      <p:bldP build="whole" bldLvl="1" animBg="1" rev="0" advAuto="0" spid="825" grpId="11"/>
      <p:bldP build="whole" bldLvl="1" animBg="1" rev="0" advAuto="0" spid="820" grpId="1"/>
      <p:bldP build="whole" bldLvl="1" animBg="1" rev="0" advAuto="0" spid="823" grpId="3"/>
      <p:bldP build="whole" bldLvl="1" animBg="1" rev="0" advAuto="0" spid="824" grpId="5"/>
      <p:bldP build="whole" bldLvl="1" animBg="1" rev="0" advAuto="0" spid="822" grpId="2"/>
      <p:bldP build="whole" bldLvl="1" animBg="1" rev="0" advAuto="0" spid="823" grpId="6"/>
      <p:bldP build="whole" bldLvl="1" animBg="1" rev="0" advAuto="0" spid="824" grpId="8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POCUS Evaluation for DVT- Adjuncts</a:t>
            </a:r>
          </a:p>
        </p:txBody>
      </p:sp>
      <p:pic>
        <p:nvPicPr>
          <p:cNvPr id="958" name="carm1_c015f001.png"/>
          <p:cNvPicPr>
            <a:picLocks noChangeAspect="1"/>
          </p:cNvPicPr>
          <p:nvPr/>
        </p:nvPicPr>
        <p:blipFill>
          <a:blip r:embed="rId2">
            <a:extLst/>
          </a:blip>
          <a:srcRect l="0" t="2929" r="0" b="7319"/>
          <a:stretch>
            <a:fillRect/>
          </a:stretch>
        </p:blipFill>
        <p:spPr>
          <a:xfrm>
            <a:off x="1042341" y="1730816"/>
            <a:ext cx="2972982" cy="4249050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Shape 959"/>
          <p:cNvSpPr/>
          <p:nvPr/>
        </p:nvSpPr>
        <p:spPr>
          <a:xfrm rot="16200000">
            <a:off x="1949533" y="2894855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60" name="normal resp variation.png"/>
          <p:cNvPicPr>
            <a:picLocks noChangeAspect="1"/>
          </p:cNvPicPr>
          <p:nvPr/>
        </p:nvPicPr>
        <p:blipFill>
          <a:blip r:embed="rId3">
            <a:extLst/>
          </a:blip>
          <a:srcRect l="11728" t="0" r="0" b="19630"/>
          <a:stretch>
            <a:fillRect/>
          </a:stretch>
        </p:blipFill>
        <p:spPr>
          <a:xfrm>
            <a:off x="4832075" y="1875279"/>
            <a:ext cx="6213066" cy="39598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961" name="aorta-doppler.jpg"/>
          <p:cNvPicPr>
            <a:picLocks noChangeAspect="1"/>
          </p:cNvPicPr>
          <p:nvPr/>
        </p:nvPicPr>
        <p:blipFill>
          <a:blip r:embed="rId4">
            <a:extLst/>
          </a:blip>
          <a:srcRect l="0" t="52751" r="18022" b="11875"/>
          <a:stretch>
            <a:fillRect/>
          </a:stretch>
        </p:blipFill>
        <p:spPr>
          <a:xfrm>
            <a:off x="4630379" y="2786107"/>
            <a:ext cx="6997843" cy="21381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962" name="Distal augmentation pulsed doppler.jpg"/>
          <p:cNvPicPr>
            <a:picLocks noChangeAspect="1"/>
          </p:cNvPicPr>
          <p:nvPr/>
        </p:nvPicPr>
        <p:blipFill>
          <a:blip r:embed="rId5">
            <a:extLst/>
          </a:blip>
          <a:srcRect l="10649" t="0" r="19908" b="0"/>
          <a:stretch>
            <a:fillRect/>
          </a:stretch>
        </p:blipFill>
        <p:spPr>
          <a:xfrm>
            <a:off x="5550335" y="1537538"/>
            <a:ext cx="5157817" cy="463548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2" presetID="7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2" presetID="7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9" grpId="2"/>
      <p:bldP build="whole" bldLvl="1" animBg="1" rev="0" advAuto="0" spid="962" grpId="6"/>
      <p:bldP build="whole" bldLvl="1" animBg="1" rev="0" advAuto="0" spid="960" grpId="1"/>
      <p:bldP build="whole" bldLvl="1" animBg="1" rev="0" advAuto="0" spid="961" grpId="5"/>
      <p:bldP build="whole" bldLvl="1" animBg="1" rev="0" advAuto="0" spid="960" grpId="3"/>
      <p:bldP build="whole" bldLvl="1" animBg="1" rev="0" advAuto="0" spid="962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Pathology - DVT</a:t>
            </a:r>
          </a:p>
        </p:txBody>
      </p:sp>
      <p:pic>
        <p:nvPicPr>
          <p:cNvPr id="965" name="prof saph junct clo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59872" y="2005889"/>
            <a:ext cx="6352858" cy="42352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966" name="Shape 966"/>
          <p:cNvSpPr/>
          <p:nvPr/>
        </p:nvSpPr>
        <p:spPr>
          <a:xfrm>
            <a:off x="3243438" y="2795671"/>
            <a:ext cx="979052" cy="334619"/>
          </a:xfrm>
          <a:prstGeom prst="rect">
            <a:avLst/>
          </a:prstGeom>
          <a:solidFill>
            <a:srgbClr val="000000">
              <a:alpha val="9922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67" name="carm1_c015f001.png"/>
          <p:cNvPicPr>
            <a:picLocks noChangeAspect="1"/>
          </p:cNvPicPr>
          <p:nvPr/>
        </p:nvPicPr>
        <p:blipFill>
          <a:blip r:embed="rId5">
            <a:extLst/>
          </a:blip>
          <a:srcRect l="0" t="2929" r="0" b="7319"/>
          <a:stretch>
            <a:fillRect/>
          </a:stretch>
        </p:blipFill>
        <p:spPr>
          <a:xfrm>
            <a:off x="4409876" y="1434976"/>
            <a:ext cx="3250989" cy="46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Shape 968"/>
          <p:cNvSpPr/>
          <p:nvPr/>
        </p:nvSpPr>
        <p:spPr>
          <a:xfrm>
            <a:off x="5499904" y="2574944"/>
            <a:ext cx="793496" cy="321919"/>
          </a:xfrm>
          <a:prstGeom prst="rect">
            <a:avLst/>
          </a:prstGeom>
          <a:solidFill>
            <a:srgbClr val="FF2600">
              <a:alpha val="71918"/>
            </a:srgbClr>
          </a:solidFill>
          <a:ln w="12700">
            <a:solidFill>
              <a:schemeClr val="accent1">
                <a:alpha val="71918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46" fill="hold"/>
                                        <p:tgtEl>
                                          <p:spTgt spid="9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46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after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965"/>
                                        </p:tgtEl>
                                      </p:cBhvr>
                                      <p:by x="207222" y="20722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mph" nodeType="withEffect" presetSubtype="0" presetID="6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966"/>
                                        </p:tgtEl>
                                      </p:cBhvr>
                                      <p:by x="183186" y="1831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68543 -0.174352" origin="layout" pathEditMode="relative">
                                      <p:cBhvr>
                                        <p:cTn id="33" dur="10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4" fill="hold" display="0">
                  <p:stCondLst>
                    <p:cond delay="indefinite"/>
                  </p:stCondLst>
                </p:cTn>
                <p:tgtEl>
                  <p:spTgt spid="965"/>
                </p:tgtEl>
              </p:cMediaNode>
            </p:video>
          </p:childTnLst>
        </p:cTn>
      </p:par>
    </p:tnLst>
    <p:bldLst>
      <p:bldP build="whole" bldLvl="1" animBg="1" rev="0" advAuto="0" spid="966" grpId="6"/>
      <p:bldP build="whole" bldLvl="1" animBg="1" rev="0" advAuto="0" spid="965" grpId="7"/>
      <p:bldP build="whole" bldLvl="1" animBg="1" rev="0" advAuto="0" spid="967" grpId="2"/>
      <p:bldP build="whole" bldLvl="1" animBg="1" rev="0" advAuto="0" spid="968" grpId="1"/>
      <p:bldP build="whole" bldLvl="1" animBg="1" rev="0" advAuto="0" spid="966" grpId="8"/>
      <p:bldP build="whole" bldLvl="1" animBg="1" rev="0" advAuto="0" spid="968" grpId="3"/>
      <p:bldP build="whole" bldLvl="1" animBg="1" rev="0" advAuto="0" spid="965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Pathology - DVT</a:t>
            </a:r>
          </a:p>
        </p:txBody>
      </p:sp>
      <p:pic>
        <p:nvPicPr>
          <p:cNvPr id="971" name="mid femoral vein DV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52148" y="1848470"/>
            <a:ext cx="6968305" cy="46455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972" name="carm1_c015f001.png"/>
          <p:cNvPicPr>
            <a:picLocks noChangeAspect="1"/>
          </p:cNvPicPr>
          <p:nvPr/>
        </p:nvPicPr>
        <p:blipFill>
          <a:blip r:embed="rId5">
            <a:extLst/>
          </a:blip>
          <a:srcRect l="0" t="2929" r="0" b="7319"/>
          <a:stretch>
            <a:fillRect/>
          </a:stretch>
        </p:blipFill>
        <p:spPr>
          <a:xfrm>
            <a:off x="4409876" y="1434976"/>
            <a:ext cx="3250989" cy="46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Shape 973"/>
          <p:cNvSpPr/>
          <p:nvPr/>
        </p:nvSpPr>
        <p:spPr>
          <a:xfrm>
            <a:off x="5480452" y="3268040"/>
            <a:ext cx="793496" cy="321919"/>
          </a:xfrm>
          <a:prstGeom prst="rect">
            <a:avLst/>
          </a:prstGeom>
          <a:solidFill>
            <a:srgbClr val="FF2600">
              <a:alpha val="71918"/>
            </a:srgbClr>
          </a:solidFill>
          <a:ln w="12700">
            <a:solidFill>
              <a:schemeClr val="accent1">
                <a:alpha val="71918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12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46" fill="hold"/>
                                        <p:tgtEl>
                                          <p:spTgt spid="9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mph" nodeType="after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971"/>
                                        </p:tgtEl>
                                      </p:cBhvr>
                                      <p:by x="189325" y="18932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37705 -0.048219" origin="layout" pathEditMode="relative">
                                      <p:cBhvr>
                                        <p:cTn id="27" dur="10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8" fill="hold" display="0">
                  <p:stCondLst>
                    <p:cond delay="indefinite"/>
                  </p:stCondLst>
                </p:cTn>
                <p:tgtEl>
                  <p:spTgt spid="971"/>
                </p:tgtEl>
              </p:cMediaNode>
            </p:video>
          </p:childTnLst>
        </p:cTn>
      </p:par>
    </p:tnLst>
    <p:bldLst>
      <p:bldP build="whole" bldLvl="1" animBg="1" rev="0" advAuto="0" spid="972" grpId="2"/>
      <p:bldP build="whole" bldLvl="1" animBg="1" rev="0" advAuto="0" spid="973" grpId="3"/>
      <p:bldP build="whole" bldLvl="1" animBg="1" rev="0" advAuto="0" spid="971" grpId="4"/>
      <p:bldP build="whole" bldLvl="1" animBg="1" rev="0" advAuto="0" spid="973" grpId="1"/>
      <p:bldP build="whole" bldLvl="1" animBg="1" rev="0" advAuto="0" spid="971" grpId="6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Pathology - DVT</a:t>
            </a:r>
          </a:p>
        </p:txBody>
      </p:sp>
      <p:pic>
        <p:nvPicPr>
          <p:cNvPr id="976" name="R POP CLO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89893" y="1949286"/>
            <a:ext cx="6875440" cy="45836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977" name="carm1_c015f001.png"/>
          <p:cNvPicPr>
            <a:picLocks noChangeAspect="1"/>
          </p:cNvPicPr>
          <p:nvPr/>
        </p:nvPicPr>
        <p:blipFill>
          <a:blip r:embed="rId5">
            <a:extLst/>
          </a:blip>
          <a:srcRect l="0" t="2929" r="0" b="7319"/>
          <a:stretch>
            <a:fillRect/>
          </a:stretch>
        </p:blipFill>
        <p:spPr>
          <a:xfrm>
            <a:off x="4409876" y="1434976"/>
            <a:ext cx="3250989" cy="46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hape 978"/>
          <p:cNvSpPr/>
          <p:nvPr/>
        </p:nvSpPr>
        <p:spPr>
          <a:xfrm>
            <a:off x="5383190" y="5096556"/>
            <a:ext cx="793496" cy="321919"/>
          </a:xfrm>
          <a:prstGeom prst="rect">
            <a:avLst/>
          </a:prstGeom>
          <a:solidFill>
            <a:srgbClr val="FF2600">
              <a:alpha val="71918"/>
            </a:srgbClr>
          </a:solidFill>
          <a:ln w="12700">
            <a:solidFill>
              <a:schemeClr val="accent1">
                <a:alpha val="71918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12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1" fill="hold"/>
                                        <p:tgtEl>
                                          <p:spTgt spid="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mph" nodeType="after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976"/>
                                        </p:tgtEl>
                                      </p:cBhvr>
                                      <p:by x="188133" y="18813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-0.070431" origin="layout" pathEditMode="relative">
                                      <p:cBhvr>
                                        <p:cTn id="27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8" fill="hold" display="0">
                  <p:stCondLst>
                    <p:cond delay="indefinite"/>
                  </p:stCondLst>
                </p:cTn>
                <p:tgtEl>
                  <p:spTgt spid="976"/>
                </p:tgtEl>
              </p:cMediaNode>
            </p:video>
          </p:childTnLst>
        </p:cTn>
      </p:par>
    </p:tnLst>
    <p:bldLst>
      <p:bldP build="whole" bldLvl="1" animBg="1" rev="0" advAuto="0" spid="976" grpId="4"/>
      <p:bldP build="whole" bldLvl="1" animBg="1" rev="0" advAuto="0" spid="976" grpId="6"/>
      <p:bldP build="whole" bldLvl="1" animBg="1" rev="0" advAuto="0" spid="977" grpId="2"/>
      <p:bldP build="whole" bldLvl="1" animBg="1" rev="0" advAuto="0" spid="978" grpId="1"/>
      <p:bldP build="whole" bldLvl="1" animBg="1" rev="0" advAuto="0" spid="978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Pathology - DVT</a:t>
            </a:r>
          </a:p>
        </p:txBody>
      </p:sp>
      <p:pic>
        <p:nvPicPr>
          <p:cNvPr id="981" name="carm1_c015f001.png"/>
          <p:cNvPicPr>
            <a:picLocks noChangeAspect="1"/>
          </p:cNvPicPr>
          <p:nvPr/>
        </p:nvPicPr>
        <p:blipFill>
          <a:blip r:embed="rId2">
            <a:extLst/>
          </a:blip>
          <a:srcRect l="0" t="2929" r="0" b="7319"/>
          <a:stretch>
            <a:fillRect/>
          </a:stretch>
        </p:blipFill>
        <p:spPr>
          <a:xfrm>
            <a:off x="4409876" y="1434976"/>
            <a:ext cx="3250989" cy="46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Shape 982"/>
          <p:cNvSpPr/>
          <p:nvPr/>
        </p:nvSpPr>
        <p:spPr>
          <a:xfrm>
            <a:off x="5530865" y="5466150"/>
            <a:ext cx="793496" cy="321919"/>
          </a:xfrm>
          <a:prstGeom prst="rect">
            <a:avLst/>
          </a:prstGeom>
          <a:solidFill>
            <a:srgbClr val="FF2600">
              <a:alpha val="71918"/>
            </a:srgbClr>
          </a:solidFill>
          <a:ln w="12700">
            <a:solidFill>
              <a:schemeClr val="accent1">
                <a:alpha val="71918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83" name="R POP CLORT TRIF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073169" y="1658603"/>
            <a:ext cx="7126264" cy="475084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12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81" fill="hold"/>
                                        <p:tgtEl>
                                          <p:spTgt spid="9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mph" nodeType="after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983"/>
                                        </p:tgtEl>
                                      </p:cBhvr>
                                      <p:by x="187723" y="18772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37705 -0.086370" origin="layout" pathEditMode="relative">
                                      <p:cBhvr>
                                        <p:cTn id="27" dur="10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8" fill="hold" display="0">
                  <p:stCondLst>
                    <p:cond delay="indefinite"/>
                  </p:stCondLst>
                </p:cTn>
                <p:tgtEl>
                  <p:spTgt spid="983"/>
                </p:tgtEl>
              </p:cMediaNode>
            </p:video>
          </p:childTnLst>
        </p:cTn>
      </p:par>
    </p:tnLst>
    <p:bldLst>
      <p:bldP build="whole" bldLvl="1" animBg="1" rev="0" advAuto="0" spid="982" grpId="3"/>
      <p:bldP build="whole" bldLvl="1" animBg="1" rev="0" advAuto="0" spid="983" grpId="6"/>
      <p:bldP build="whole" bldLvl="1" animBg="1" rev="0" advAuto="0" spid="982" grpId="1"/>
      <p:bldP build="whole" bldLvl="1" animBg="1" rev="0" advAuto="0" spid="983" grpId="4"/>
      <p:bldP build="whole" bldLvl="1" animBg="1" rev="0" advAuto="0" spid="981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Pathology - DVT</a:t>
            </a:r>
          </a:p>
        </p:txBody>
      </p:sp>
      <p:pic>
        <p:nvPicPr>
          <p:cNvPr id="986" name="R POP DVT COLOR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43748" y="1874968"/>
            <a:ext cx="6583060" cy="43887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12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6" fill="hold"/>
                                        <p:tgtEl>
                                          <p:spTgt spid="9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986"/>
                                        </p:tgtEl>
                                      </p:cBhvr>
                                      <p:by x="195899" y="1958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4980 0.000000" origin="layout" pathEditMode="relative">
                                      <p:cBhvr>
                                        <p:cTn id="13" dur="1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4" fill="hold" display="0">
                  <p:stCondLst>
                    <p:cond delay="indefinite"/>
                  </p:stCondLst>
                </p:cTn>
                <p:tgtEl>
                  <p:spTgt spid="986"/>
                </p:tgtEl>
              </p:cMediaNode>
            </p:video>
          </p:childTnLst>
        </p:cTn>
      </p:par>
    </p:tnLst>
    <p:bldLst>
      <p:bldP build="whole" bldLvl="1" animBg="1" rev="0" advAuto="0" spid="986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Pathology - DVT</a:t>
            </a:r>
          </a:p>
        </p:txBody>
      </p:sp>
      <p:pic>
        <p:nvPicPr>
          <p:cNvPr id="989" name="carm1_c015f001.png"/>
          <p:cNvPicPr>
            <a:picLocks noChangeAspect="1"/>
          </p:cNvPicPr>
          <p:nvPr/>
        </p:nvPicPr>
        <p:blipFill>
          <a:blip r:embed="rId2">
            <a:extLst/>
          </a:blip>
          <a:srcRect l="0" t="2929" r="0" b="7319"/>
          <a:stretch>
            <a:fillRect/>
          </a:stretch>
        </p:blipFill>
        <p:spPr>
          <a:xfrm>
            <a:off x="4409876" y="1434976"/>
            <a:ext cx="3250989" cy="46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Shape 990"/>
          <p:cNvSpPr/>
          <p:nvPr/>
        </p:nvSpPr>
        <p:spPr>
          <a:xfrm rot="16200000">
            <a:off x="5453056" y="2548306"/>
            <a:ext cx="793496" cy="321919"/>
          </a:xfrm>
          <a:prstGeom prst="rect">
            <a:avLst/>
          </a:prstGeom>
          <a:solidFill>
            <a:srgbClr val="FF2600">
              <a:alpha val="71918"/>
            </a:srgbClr>
          </a:solidFill>
          <a:ln w="12700">
            <a:solidFill>
              <a:schemeClr val="accent1">
                <a:alpha val="71918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91" name="images.jpg"/>
          <p:cNvPicPr>
            <a:picLocks noChangeAspect="1"/>
          </p:cNvPicPr>
          <p:nvPr/>
        </p:nvPicPr>
        <p:blipFill>
          <a:blip r:embed="rId3">
            <a:extLst/>
          </a:blip>
          <a:srcRect l="0" t="7511" r="18635" b="0"/>
          <a:stretch>
            <a:fillRect/>
          </a:stretch>
        </p:blipFill>
        <p:spPr>
          <a:xfrm>
            <a:off x="3474506" y="1618668"/>
            <a:ext cx="4750645" cy="50865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0" grpId="1"/>
      <p:bldP build="whole" bldLvl="1" animBg="1" rev="0" advAuto="0" spid="990" grpId="3"/>
      <p:bldP build="whole" bldLvl="1" animBg="1" rev="0" advAuto="0" spid="991" grpId="4"/>
      <p:bldP build="whole" bldLvl="1" animBg="1" rev="0" advAuto="0" spid="989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/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Clinical Decision Making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4629746" y="1890683"/>
            <a:ext cx="24679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DVT POCUS</a:t>
            </a:r>
          </a:p>
        </p:txBody>
      </p:sp>
      <p:sp>
        <p:nvSpPr>
          <p:cNvPr id="995" name="Shape 995"/>
          <p:cNvSpPr/>
          <p:nvPr/>
        </p:nvSpPr>
        <p:spPr>
          <a:xfrm>
            <a:off x="6958826" y="2041797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6" name="Shape 996"/>
          <p:cNvSpPr/>
          <p:nvPr/>
        </p:nvSpPr>
        <p:spPr>
          <a:xfrm rot="5400000">
            <a:off x="5001300" y="2999854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7" name="Shape 997"/>
          <p:cNvSpPr txBox="1"/>
          <p:nvPr/>
        </p:nvSpPr>
        <p:spPr>
          <a:xfrm>
            <a:off x="7429198" y="2500760"/>
            <a:ext cx="344498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800"/>
            </a:lvl1pPr>
          </a:lstStyle>
          <a:p>
            <a:pPr/>
            <a:r>
              <a:t>+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8560039" y="1890683"/>
            <a:ext cx="6234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TX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871781" y="2716661"/>
            <a:ext cx="34449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5374283" y="3788070"/>
            <a:ext cx="6462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PP</a:t>
            </a:r>
          </a:p>
        </p:txBody>
      </p:sp>
      <p:sp>
        <p:nvSpPr>
          <p:cNvPr id="1001" name="Shape 1001"/>
          <p:cNvSpPr/>
          <p:nvPr/>
        </p:nvSpPr>
        <p:spPr>
          <a:xfrm>
            <a:off x="5636300" y="4390666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02" name="Shape 1002"/>
          <p:cNvSpPr/>
          <p:nvPr/>
        </p:nvSpPr>
        <p:spPr>
          <a:xfrm flipH="1" flipV="1">
            <a:off x="2628044" y="5025011"/>
            <a:ext cx="6016513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03" name="Shape 1003"/>
          <p:cNvSpPr/>
          <p:nvPr/>
        </p:nvSpPr>
        <p:spPr>
          <a:xfrm>
            <a:off x="2650933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04" name="Shape 1004"/>
          <p:cNvSpPr/>
          <p:nvPr/>
        </p:nvSpPr>
        <p:spPr>
          <a:xfrm>
            <a:off x="8652526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05" name="Shape 1005"/>
          <p:cNvSpPr txBox="1"/>
          <p:nvPr/>
        </p:nvSpPr>
        <p:spPr>
          <a:xfrm>
            <a:off x="2410056" y="4390666"/>
            <a:ext cx="10298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LOW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8167862" y="4390666"/>
            <a:ext cx="11201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HIGH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5205563" y="5072616"/>
            <a:ext cx="105227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MOD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2278684" y="5637853"/>
            <a:ext cx="78160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N/A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4945709" y="5637853"/>
            <a:ext cx="161663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D-Dimer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8080649" y="5637853"/>
            <a:ext cx="13233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COMP</a:t>
            </a:r>
          </a:p>
        </p:txBody>
      </p:sp>
      <p:sp>
        <p:nvSpPr>
          <p:cNvPr id="1011" name="Shape 1011"/>
          <p:cNvSpPr/>
          <p:nvPr/>
        </p:nvSpPr>
        <p:spPr>
          <a:xfrm>
            <a:off x="4457155" y="1887407"/>
            <a:ext cx="2358292" cy="545567"/>
          </a:xfrm>
          <a:prstGeom prst="rect">
            <a:avLst/>
          </a:prstGeom>
          <a:ln w="88900">
            <a:solidFill>
              <a:srgbClr val="FF2600">
                <a:alpha val="73604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2" name="Shape 1012"/>
          <p:cNvSpPr/>
          <p:nvPr/>
        </p:nvSpPr>
        <p:spPr>
          <a:xfrm>
            <a:off x="7279998" y="2551560"/>
            <a:ext cx="642899" cy="574041"/>
          </a:xfrm>
          <a:prstGeom prst="rect">
            <a:avLst/>
          </a:prstGeom>
          <a:ln w="101600">
            <a:solidFill>
              <a:srgbClr val="FF2600">
                <a:alpha val="73615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3" name="Shape 1013"/>
          <p:cNvSpPr/>
          <p:nvPr/>
        </p:nvSpPr>
        <p:spPr>
          <a:xfrm>
            <a:off x="2301350" y="4410154"/>
            <a:ext cx="1109747" cy="516452"/>
          </a:xfrm>
          <a:prstGeom prst="rect">
            <a:avLst/>
          </a:prstGeom>
          <a:ln w="101600">
            <a:solidFill>
              <a:srgbClr val="FF2600">
                <a:alpha val="69291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4" name="Shape 1014"/>
          <p:cNvSpPr txBox="1"/>
          <p:nvPr/>
        </p:nvSpPr>
        <p:spPr>
          <a:xfrm>
            <a:off x="4776590" y="6098877"/>
            <a:ext cx="19218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+/- COMP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00957 -0.091187" origin="layout" pathEditMode="relative">
                                      <p:cBhvr>
                                        <p:cTn id="1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00957 -0.091187 L -0.213529 0.048363" origin="layout" pathEditMode="relative">
                                      <p:cBhvr>
                                        <p:cTn id="22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213529 0.048363 L -0.162936 0.182452" origin="layout" pathEditMode="relative">
                                      <p:cBhvr>
                                        <p:cTn id="26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0528 0.101740" origin="layout" pathEditMode="relative">
                                      <p:cBhvr>
                                        <p:cTn id="36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30528 0.101740 L 0.475491 -0.002508" origin="layout" pathEditMode="relative">
                                      <p:cBhvr>
                                        <p:cTn id="4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2" grpId="2"/>
      <p:bldP build="whole" bldLvl="1" animBg="1" rev="0" advAuto="0" spid="1013" grpId="6"/>
      <p:bldP build="whole" bldLvl="1" animBg="1" rev="0" advAuto="0" spid="10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17" name="header_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15" y="1954836"/>
            <a:ext cx="9091616" cy="4110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20" name="IMG_3157.jpg"/>
          <p:cNvPicPr>
            <a:picLocks noChangeAspect="1"/>
          </p:cNvPicPr>
          <p:nvPr/>
        </p:nvPicPr>
        <p:blipFill>
          <a:blip r:embed="rId2">
            <a:extLst/>
          </a:blip>
          <a:srcRect l="0" t="25252" r="12849" b="0"/>
          <a:stretch>
            <a:fillRect/>
          </a:stretch>
        </p:blipFill>
        <p:spPr>
          <a:xfrm>
            <a:off x="3731752" y="1812649"/>
            <a:ext cx="4198098" cy="48008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92A15D1C-F48D-FE0E-B07EE698CEF8D888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6899" y="2039951"/>
            <a:ext cx="5463480" cy="36423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29" name="dvt-2-300x190.jpg"/>
          <p:cNvPicPr>
            <a:picLocks noChangeAspect="1"/>
          </p:cNvPicPr>
          <p:nvPr/>
        </p:nvPicPr>
        <p:blipFill>
          <a:blip r:embed="rId3">
            <a:extLst/>
          </a:blip>
          <a:srcRect l="40438" t="24976" r="0" b="0"/>
          <a:stretch>
            <a:fillRect/>
          </a:stretch>
        </p:blipFill>
        <p:spPr>
          <a:xfrm>
            <a:off x="4722265" y="1933489"/>
            <a:ext cx="4832930" cy="38554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30" name="81114260-young-asian-woman-got-chest-pain-on-gray-background.jpg"/>
          <p:cNvPicPr>
            <a:picLocks noChangeAspect="1"/>
          </p:cNvPicPr>
          <p:nvPr/>
        </p:nvPicPr>
        <p:blipFill>
          <a:blip r:embed="rId4">
            <a:extLst/>
          </a:blip>
          <a:srcRect l="18486" t="0" r="7879" b="0"/>
          <a:stretch>
            <a:fillRect/>
          </a:stretch>
        </p:blipFill>
        <p:spPr>
          <a:xfrm>
            <a:off x="4876451" y="1812839"/>
            <a:ext cx="4524494" cy="40963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31" name="header_1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4274" y="2953032"/>
            <a:ext cx="5994244" cy="2709898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hape 832"/>
          <p:cNvSpPr txBox="1"/>
          <p:nvPr>
            <p:ph type="title"/>
          </p:nvPr>
        </p:nvSpPr>
        <p:spPr>
          <a:xfrm>
            <a:off x="573023" y="611335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Indications for DVT POCUS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674623" y="2132311"/>
            <a:ext cx="5759575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b="1" sz="2300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Leg Pain</a:t>
            </a:r>
          </a:p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b="1" sz="2300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Leg Swelling</a:t>
            </a:r>
          </a:p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b="1" sz="2300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Erythema</a:t>
            </a:r>
          </a:p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b="1" sz="2300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Chest Pain/SOB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b="1" sz="2300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sp>
        <p:nvSpPr>
          <p:cNvPr id="834" name="Shape 834"/>
          <p:cNvSpPr/>
          <p:nvPr/>
        </p:nvSpPr>
        <p:spPr>
          <a:xfrm>
            <a:off x="339557" y="2005590"/>
            <a:ext cx="2727572" cy="768691"/>
          </a:xfrm>
          <a:prstGeom prst="roundRect">
            <a:avLst>
              <a:gd name="adj" fmla="val 24782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9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9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99"/>
                            </p:stCondLst>
                            <p:childTnLst>
                              <p:par>
                                <p:cTn id="16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0.101616" origin="layout" pathEditMode="relative">
                                      <p:cBhvr>
                                        <p:cTn id="23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mph" nodeType="with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834"/>
                                        </p:tgtEl>
                                      </p:cBhvr>
                                      <p:by x="99939" y="9993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00 0.101616 L 0.000000 0.192096" origin="layout" pathEditMode="relative">
                                      <p:cBhvr>
                                        <p:cTn id="38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click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192096 L 0.024844 0.310881" origin="layout" pathEditMode="relative">
                                      <p:cBhvr>
                                        <p:cTn id="50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mph" nodeType="withEffect" presetSubtype="0" presetID="6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834"/>
                                        </p:tgtEl>
                                      </p:cBhvr>
                                      <p:by x="118174" y="11817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8" grpId="7"/>
      <p:bldP build="whole" bldLvl="1" animBg="1" rev="0" advAuto="0" spid="831" grpId="3"/>
      <p:bldP build="whole" bldLvl="1" animBg="1" rev="0" advAuto="0" spid="833" grpId="1"/>
      <p:bldP build="whole" bldLvl="1" animBg="1" rev="0" advAuto="0" spid="831" grpId="6"/>
      <p:bldP build="whole" bldLvl="1" animBg="1" rev="0" advAuto="0" spid="828" grpId="9"/>
      <p:bldP build="whole" bldLvl="1" animBg="1" rev="0" advAuto="0" spid="834" grpId="2"/>
      <p:bldP build="whole" bldLvl="1" animBg="1" rev="0" advAuto="0" spid="829" grpId="10"/>
      <p:bldP build="whole" bldLvl="1" animBg="1" rev="0" advAuto="0" spid="834" grpId="12"/>
      <p:bldP build="whole" bldLvl="1" animBg="1" rev="0" advAuto="0" spid="834" grpId="5"/>
      <p:bldP build="whole" bldLvl="1" animBg="1" rev="0" advAuto="0" spid="829" grpId="13"/>
      <p:bldP build="whole" bldLvl="1" animBg="1" rev="0" advAuto="0" spid="830" grpId="1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23" name="L fem saph compress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662665" y="1818966"/>
            <a:ext cx="6866670" cy="45777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333" fill="hold"/>
                                        <p:tgtEl>
                                          <p:spTgt spid="10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23"/>
                                        </p:tgtEl>
                                      </p:cBhvr>
                                      <p:by x="184616" y="18461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79420" origin="layout" pathEditMode="relative">
                                      <p:cBhvr>
                                        <p:cTn id="12" dur="1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3" fill="hold" display="0">
                  <p:stCondLst>
                    <p:cond delay="indefinite"/>
                  </p:stCondLst>
                </p:cTn>
                <p:tgtEl>
                  <p:spTgt spid="1023"/>
                </p:tgtEl>
              </p:cMediaNode>
            </p:video>
          </p:childTnLst>
        </p:cTn>
      </p:par>
    </p:tnLst>
    <p:bldLst>
      <p:bldP build="whole" bldLvl="1" animBg="1" rev="0" advAuto="0" spid="1023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26" name="L Common Fem Bleow Spah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69302" y="-926018"/>
            <a:ext cx="12530604" cy="835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1666" fill="hold"/>
                                        <p:tgtEl>
                                          <p:spTgt spid="10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2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29" name="L fem norma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635000"/>
            <a:ext cx="12192001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1666" fill="hold"/>
                                        <p:tgtEl>
                                          <p:spTgt spid="10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2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32" name="L POP Nm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635000"/>
            <a:ext cx="12192001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1666" fill="hold"/>
                                        <p:tgtEl>
                                          <p:spTgt spid="10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3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35" name="doppler normal resp variat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635000"/>
            <a:ext cx="12192001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5000" fill="hold"/>
                                        <p:tgtEl>
                                          <p:spTgt spid="10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3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4629746" y="1890683"/>
            <a:ext cx="24679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DVT POCUS</a:t>
            </a:r>
          </a:p>
        </p:txBody>
      </p:sp>
      <p:sp>
        <p:nvSpPr>
          <p:cNvPr id="1039" name="Shape 1039"/>
          <p:cNvSpPr/>
          <p:nvPr/>
        </p:nvSpPr>
        <p:spPr>
          <a:xfrm>
            <a:off x="6958826" y="2041797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0" name="Shape 1040"/>
          <p:cNvSpPr/>
          <p:nvPr/>
        </p:nvSpPr>
        <p:spPr>
          <a:xfrm rot="5400000">
            <a:off x="5001300" y="2999854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1" name="Shape 1041"/>
          <p:cNvSpPr txBox="1"/>
          <p:nvPr/>
        </p:nvSpPr>
        <p:spPr>
          <a:xfrm>
            <a:off x="7429198" y="2500760"/>
            <a:ext cx="344498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800"/>
            </a:lvl1pPr>
          </a:lstStyle>
          <a:p>
            <a:pPr/>
            <a:r>
              <a:t>+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8560039" y="1890683"/>
            <a:ext cx="6234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TX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4871781" y="2716661"/>
            <a:ext cx="34449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5374283" y="3788070"/>
            <a:ext cx="6462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PP</a:t>
            </a:r>
          </a:p>
        </p:txBody>
      </p:sp>
      <p:sp>
        <p:nvSpPr>
          <p:cNvPr id="1045" name="Shape 1045"/>
          <p:cNvSpPr/>
          <p:nvPr/>
        </p:nvSpPr>
        <p:spPr>
          <a:xfrm>
            <a:off x="5636300" y="4390666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46" name="Shape 1046"/>
          <p:cNvSpPr/>
          <p:nvPr/>
        </p:nvSpPr>
        <p:spPr>
          <a:xfrm flipH="1" flipV="1">
            <a:off x="2628044" y="5025011"/>
            <a:ext cx="6016513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47" name="Shape 1047"/>
          <p:cNvSpPr/>
          <p:nvPr/>
        </p:nvSpPr>
        <p:spPr>
          <a:xfrm>
            <a:off x="2650933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48" name="Shape 1048"/>
          <p:cNvSpPr/>
          <p:nvPr/>
        </p:nvSpPr>
        <p:spPr>
          <a:xfrm>
            <a:off x="8652526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49" name="Shape 1049"/>
          <p:cNvSpPr txBox="1"/>
          <p:nvPr/>
        </p:nvSpPr>
        <p:spPr>
          <a:xfrm>
            <a:off x="2410056" y="4390666"/>
            <a:ext cx="10298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LOW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8167862" y="4390666"/>
            <a:ext cx="11201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HIGH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5205563" y="5072616"/>
            <a:ext cx="105227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MOD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2204766" y="5800594"/>
            <a:ext cx="78160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N/A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4945709" y="5800594"/>
            <a:ext cx="161663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D-Dimer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8080649" y="5800594"/>
            <a:ext cx="13233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COMP</a:t>
            </a:r>
          </a:p>
        </p:txBody>
      </p:sp>
      <p:sp>
        <p:nvSpPr>
          <p:cNvPr id="1055" name="Shape 1055"/>
          <p:cNvSpPr/>
          <p:nvPr/>
        </p:nvSpPr>
        <p:spPr>
          <a:xfrm>
            <a:off x="4722581" y="2862711"/>
            <a:ext cx="642899" cy="574041"/>
          </a:xfrm>
          <a:prstGeom prst="rect">
            <a:avLst/>
          </a:prstGeom>
          <a:ln w="101600">
            <a:solidFill>
              <a:srgbClr val="FF2600">
                <a:alpha val="73615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6" name="Shape 1056"/>
          <p:cNvSpPr/>
          <p:nvPr/>
        </p:nvSpPr>
        <p:spPr>
          <a:xfrm>
            <a:off x="2301350" y="4410154"/>
            <a:ext cx="1109747" cy="516452"/>
          </a:xfrm>
          <a:prstGeom prst="rect">
            <a:avLst/>
          </a:prstGeom>
          <a:ln w="101600">
            <a:solidFill>
              <a:srgbClr val="FF2600">
                <a:alpha val="69291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7" name="Shape 1057"/>
          <p:cNvSpPr/>
          <p:nvPr/>
        </p:nvSpPr>
        <p:spPr>
          <a:xfrm>
            <a:off x="2022142" y="5835738"/>
            <a:ext cx="1109747" cy="516453"/>
          </a:xfrm>
          <a:prstGeom prst="rect">
            <a:avLst/>
          </a:prstGeom>
          <a:ln w="101600">
            <a:solidFill>
              <a:srgbClr val="FF2600">
                <a:alpha val="69291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5" grpId="1"/>
      <p:bldP build="whole" bldLvl="1" animBg="1" rev="0" advAuto="0" spid="1057" grpId="3"/>
      <p:bldP build="whole" bldLvl="1" animBg="1" rev="0" advAuto="0" spid="1056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60" name="92A15D1C-F48D-FE0E-B07EE698CEF8D888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6058" y="1612117"/>
            <a:ext cx="7379884" cy="49199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63" name="IMG_3157.jpg"/>
          <p:cNvPicPr>
            <a:picLocks noChangeAspect="1"/>
          </p:cNvPicPr>
          <p:nvPr/>
        </p:nvPicPr>
        <p:blipFill>
          <a:blip r:embed="rId2">
            <a:extLst/>
          </a:blip>
          <a:srcRect l="0" t="25252" r="12849" b="0"/>
          <a:stretch>
            <a:fillRect/>
          </a:stretch>
        </p:blipFill>
        <p:spPr>
          <a:xfrm>
            <a:off x="3731752" y="1812649"/>
            <a:ext cx="4198098" cy="48008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66" name="Saphenous compress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02769" y="1734410"/>
            <a:ext cx="7256110" cy="48374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333" fill="hold"/>
                                        <p:tgtEl>
                                          <p:spTgt spid="10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66"/>
                                        </p:tgtEl>
                                      </p:cBhvr>
                                      <p:by x="182496" y="18249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21750 -0.056729" origin="layout" pathEditMode="relative">
                                      <p:cBhvr>
                                        <p:cTn id="12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3" fill="hold" display="0">
                  <p:stCondLst>
                    <p:cond delay="indefinite"/>
                  </p:stCondLst>
                </p:cTn>
                <p:tgtEl>
                  <p:spTgt spid="1066"/>
                </p:tgtEl>
              </p:cMediaNode>
            </p:video>
          </p:childTnLst>
        </p:cTn>
      </p:par>
    </p:tnLst>
    <p:bldLst>
      <p:bldP build="whole" bldLvl="1" animBg="1" rev="0" advAuto="0" spid="106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69" name="mid femoral vein DV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6666" fill="hold"/>
                                        <p:tgtEl>
                                          <p:spTgt spid="10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6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>
            <p:ph type="title"/>
          </p:nvPr>
        </p:nvSpPr>
        <p:spPr>
          <a:xfrm>
            <a:off x="326281" y="38152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Transducer Selection</a:t>
            </a:r>
          </a:p>
        </p:txBody>
      </p:sp>
      <p:sp>
        <p:nvSpPr>
          <p:cNvPr id="837" name="Shape 83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838" name="transducer arra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6949" y="2080139"/>
            <a:ext cx="3652013" cy="3918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IMG_3157.jpg"/>
          <p:cNvPicPr>
            <a:picLocks noChangeAspect="1"/>
          </p:cNvPicPr>
          <p:nvPr/>
        </p:nvPicPr>
        <p:blipFill>
          <a:blip r:embed="rId3">
            <a:extLst/>
          </a:blip>
          <a:srcRect l="0" t="25252" r="12849" b="0"/>
          <a:stretch>
            <a:fillRect/>
          </a:stretch>
        </p:blipFill>
        <p:spPr>
          <a:xfrm>
            <a:off x="562537" y="1795860"/>
            <a:ext cx="3923609" cy="44869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8" grpId="1"/>
      <p:bldP build="whole" bldLvl="1" animBg="1" rev="0" advAuto="0" spid="839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72" name="R POP CLO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635000"/>
            <a:ext cx="12192001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1666" fill="hold"/>
                                        <p:tgtEl>
                                          <p:spTgt spid="10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7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4629746" y="1890683"/>
            <a:ext cx="24679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DVT POCUS</a:t>
            </a:r>
          </a:p>
        </p:txBody>
      </p:sp>
      <p:sp>
        <p:nvSpPr>
          <p:cNvPr id="1076" name="Shape 1076"/>
          <p:cNvSpPr/>
          <p:nvPr/>
        </p:nvSpPr>
        <p:spPr>
          <a:xfrm>
            <a:off x="6958826" y="2041797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7" name="Shape 1077"/>
          <p:cNvSpPr/>
          <p:nvPr/>
        </p:nvSpPr>
        <p:spPr>
          <a:xfrm rot="5400000">
            <a:off x="5001300" y="2999854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8" name="Shape 1078"/>
          <p:cNvSpPr txBox="1"/>
          <p:nvPr/>
        </p:nvSpPr>
        <p:spPr>
          <a:xfrm>
            <a:off x="7429198" y="2500760"/>
            <a:ext cx="344498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800"/>
            </a:lvl1pPr>
          </a:lstStyle>
          <a:p>
            <a:pPr/>
            <a:r>
              <a:t>+</a:t>
            </a:r>
          </a:p>
        </p:txBody>
      </p:sp>
      <p:sp>
        <p:nvSpPr>
          <p:cNvPr id="1079" name="Shape 1079"/>
          <p:cNvSpPr txBox="1"/>
          <p:nvPr/>
        </p:nvSpPr>
        <p:spPr>
          <a:xfrm>
            <a:off x="8560039" y="1890683"/>
            <a:ext cx="6234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TX</a:t>
            </a:r>
          </a:p>
        </p:txBody>
      </p:sp>
      <p:sp>
        <p:nvSpPr>
          <p:cNvPr id="1080" name="Shape 1080"/>
          <p:cNvSpPr txBox="1"/>
          <p:nvPr/>
        </p:nvSpPr>
        <p:spPr>
          <a:xfrm>
            <a:off x="4871781" y="2716661"/>
            <a:ext cx="34449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5374283" y="3788070"/>
            <a:ext cx="6462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PP</a:t>
            </a:r>
          </a:p>
        </p:txBody>
      </p:sp>
      <p:sp>
        <p:nvSpPr>
          <p:cNvPr id="1082" name="Shape 1082"/>
          <p:cNvSpPr/>
          <p:nvPr/>
        </p:nvSpPr>
        <p:spPr>
          <a:xfrm>
            <a:off x="5636300" y="4390666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83" name="Shape 1083"/>
          <p:cNvSpPr/>
          <p:nvPr/>
        </p:nvSpPr>
        <p:spPr>
          <a:xfrm flipH="1" flipV="1">
            <a:off x="2628044" y="5025011"/>
            <a:ext cx="6016513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84" name="Shape 1084"/>
          <p:cNvSpPr/>
          <p:nvPr/>
        </p:nvSpPr>
        <p:spPr>
          <a:xfrm>
            <a:off x="2650933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85" name="Shape 1085"/>
          <p:cNvSpPr/>
          <p:nvPr/>
        </p:nvSpPr>
        <p:spPr>
          <a:xfrm>
            <a:off x="8652526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86" name="Shape 1086"/>
          <p:cNvSpPr txBox="1"/>
          <p:nvPr/>
        </p:nvSpPr>
        <p:spPr>
          <a:xfrm>
            <a:off x="2410056" y="4390666"/>
            <a:ext cx="10298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LOW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8167862" y="4390666"/>
            <a:ext cx="11201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HIGH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5205563" y="5072616"/>
            <a:ext cx="105227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MOD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2204766" y="5800594"/>
            <a:ext cx="78160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N/A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4945709" y="5800594"/>
            <a:ext cx="161663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D-Dimer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8080649" y="5800594"/>
            <a:ext cx="13233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COMP</a:t>
            </a:r>
          </a:p>
        </p:txBody>
      </p:sp>
      <p:sp>
        <p:nvSpPr>
          <p:cNvPr id="1092" name="Shape 1092"/>
          <p:cNvSpPr/>
          <p:nvPr/>
        </p:nvSpPr>
        <p:spPr>
          <a:xfrm>
            <a:off x="7279998" y="2551560"/>
            <a:ext cx="642899" cy="574041"/>
          </a:xfrm>
          <a:prstGeom prst="rect">
            <a:avLst/>
          </a:prstGeom>
          <a:ln w="101600">
            <a:solidFill>
              <a:srgbClr val="FF2600">
                <a:alpha val="73615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3" name="Shape 1093"/>
          <p:cNvSpPr/>
          <p:nvPr/>
        </p:nvSpPr>
        <p:spPr>
          <a:xfrm>
            <a:off x="8495150" y="1897033"/>
            <a:ext cx="642899" cy="574041"/>
          </a:xfrm>
          <a:prstGeom prst="rect">
            <a:avLst/>
          </a:prstGeom>
          <a:ln w="101600">
            <a:solidFill>
              <a:srgbClr val="FF2600">
                <a:alpha val="73615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2" grpId="1"/>
      <p:bldP build="whole" bldLvl="1" animBg="1" rev="0" advAuto="0" spid="1093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96" name="senior-old-man-patient-lying-relaxing-in-hospital_rprqm5eke_thumbnail-full06.png"/>
          <p:cNvPicPr>
            <a:picLocks noChangeAspect="1"/>
          </p:cNvPicPr>
          <p:nvPr/>
        </p:nvPicPr>
        <p:blipFill>
          <a:blip r:embed="rId2">
            <a:extLst/>
          </a:blip>
          <a:srcRect l="10799" t="19259" r="19562" b="0"/>
          <a:stretch>
            <a:fillRect/>
          </a:stretch>
        </p:blipFill>
        <p:spPr>
          <a:xfrm>
            <a:off x="2723094" y="1823078"/>
            <a:ext cx="6215527" cy="40536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099" name="L saph norma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022166" y="1610320"/>
            <a:ext cx="7617316" cy="50782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333" fill="hold"/>
                                        <p:tgtEl>
                                          <p:spTgt spid="10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99"/>
                                        </p:tgtEl>
                                      </p:cBhvr>
                                      <p:by x="176058" y="17605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21750 -0.036874" origin="layout" pathEditMode="relative">
                                      <p:cBhvr>
                                        <p:cTn id="12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3" fill="hold" display="0">
                  <p:stCondLst>
                    <p:cond delay="indefinite"/>
                  </p:stCondLst>
                </p:cTn>
                <p:tgtEl>
                  <p:spTgt spid="1099"/>
                </p:tgtEl>
              </p:cMediaNode>
            </p:video>
          </p:childTnLst>
        </p:cTn>
      </p:par>
    </p:tnLst>
    <p:bldLst>
      <p:bldP build="whole" bldLvl="1" animBg="1" rev="0" advAuto="0" spid="1099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102" name="L com fem norma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848976"/>
            <a:ext cx="12192000" cy="81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333" fill="hold"/>
                                        <p:tgtEl>
                                          <p:spTgt spid="1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0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105" name="l dis fem norma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-635000"/>
            <a:ext cx="12192001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333" fill="hold"/>
                                        <p:tgtEl>
                                          <p:spTgt spid="1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0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108" name="L pop norma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333" fill="hold"/>
                                        <p:tgtEl>
                                          <p:spTgt spid="1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08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111" name="images.jpg"/>
          <p:cNvPicPr>
            <a:picLocks noChangeAspect="1"/>
          </p:cNvPicPr>
          <p:nvPr/>
        </p:nvPicPr>
        <p:blipFill>
          <a:blip r:embed="rId2">
            <a:extLst/>
          </a:blip>
          <a:srcRect l="0" t="9017" r="0" b="0"/>
          <a:stretch>
            <a:fillRect/>
          </a:stretch>
        </p:blipFill>
        <p:spPr>
          <a:xfrm>
            <a:off x="2828266" y="1531038"/>
            <a:ext cx="6005280" cy="51464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Cases</a:t>
            </a:r>
          </a:p>
        </p:txBody>
      </p:sp>
      <p:pic>
        <p:nvPicPr>
          <p:cNvPr id="1114" name="IVC_thrombosis-300x25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6338" y="1478872"/>
            <a:ext cx="6379324" cy="53798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1115" name="Shape 1115"/>
          <p:cNvSpPr/>
          <p:nvPr/>
        </p:nvSpPr>
        <p:spPr>
          <a:xfrm>
            <a:off x="4536688" y="4237063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5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L POP Nml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456341" y="2082748"/>
            <a:ext cx="6099414" cy="40662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1118" name="normal resp variation.jpg"/>
          <p:cNvPicPr>
            <a:picLocks noChangeAspect="1"/>
          </p:cNvPicPr>
          <p:nvPr/>
        </p:nvPicPr>
        <p:blipFill>
          <a:blip r:embed="rId5">
            <a:extLst/>
          </a:blip>
          <a:srcRect l="12039" t="0" r="0" b="20060"/>
          <a:stretch>
            <a:fillRect/>
          </a:stretch>
        </p:blipFill>
        <p:spPr>
          <a:xfrm>
            <a:off x="5338382" y="1976333"/>
            <a:ext cx="6726305" cy="42790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1119" name="Shape 1119"/>
          <p:cNvSpPr txBox="1"/>
          <p:nvPr>
            <p:ph type="title"/>
          </p:nvPr>
        </p:nvSpPr>
        <p:spPr>
          <a:xfrm>
            <a:off x="592476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Summary</a:t>
            </a:r>
          </a:p>
        </p:txBody>
      </p:sp>
      <p:pic>
        <p:nvPicPr>
          <p:cNvPr id="1120" name="IMG_3157.jpg"/>
          <p:cNvPicPr>
            <a:picLocks noChangeAspect="1"/>
          </p:cNvPicPr>
          <p:nvPr/>
        </p:nvPicPr>
        <p:blipFill>
          <a:blip r:embed="rId6">
            <a:extLst/>
          </a:blip>
          <a:srcRect l="0" t="25252" r="12849" b="0"/>
          <a:stretch>
            <a:fillRect/>
          </a:stretch>
        </p:blipFill>
        <p:spPr>
          <a:xfrm>
            <a:off x="775003" y="1715387"/>
            <a:ext cx="4198098" cy="48008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1121" name="carm1_c015f001.png"/>
          <p:cNvPicPr>
            <a:picLocks noChangeAspect="1"/>
          </p:cNvPicPr>
          <p:nvPr/>
        </p:nvPicPr>
        <p:blipFill>
          <a:blip r:embed="rId7">
            <a:extLst/>
          </a:blip>
          <a:srcRect l="0" t="2929" r="0" b="7319"/>
          <a:stretch>
            <a:fillRect/>
          </a:stretch>
        </p:blipFill>
        <p:spPr>
          <a:xfrm>
            <a:off x="801270" y="1429240"/>
            <a:ext cx="3759672" cy="53734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Shape 1122"/>
          <p:cNvSpPr/>
          <p:nvPr/>
        </p:nvSpPr>
        <p:spPr>
          <a:xfrm>
            <a:off x="2041119" y="2632962"/>
            <a:ext cx="793495" cy="119418"/>
          </a:xfrm>
          <a:prstGeom prst="rect">
            <a:avLst/>
          </a:prstGeom>
          <a:solidFill>
            <a:srgbClr val="FF2600">
              <a:alpha val="71918"/>
            </a:srgbClr>
          </a:solidFill>
          <a:ln w="12700">
            <a:solidFill>
              <a:schemeClr val="accent1">
                <a:alpha val="71918"/>
              </a:scheme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123" name="L saph normal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5720284" y="2258710"/>
            <a:ext cx="5571528" cy="37143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1124" name="L Common Fem Bleow Spah.mp4"/>
          <p:cNvPicPr>
            <a:picLocks noChangeAspect="0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5537051" y="2136555"/>
            <a:ext cx="5937994" cy="39586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1125" name="l dis fem normal.mp4"/>
          <p:cNvPicPr>
            <a:picLocks noChangeAspect="0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6">
            <a:extLst/>
          </a:blip>
          <a:stretch>
            <a:fillRect/>
          </a:stretch>
        </p:blipFill>
        <p:spPr>
          <a:xfrm>
            <a:off x="5537051" y="2136555"/>
            <a:ext cx="5937994" cy="39586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1126" name="Shape 1126"/>
          <p:cNvSpPr/>
          <p:nvPr/>
        </p:nvSpPr>
        <p:spPr>
          <a:xfrm>
            <a:off x="6202314" y="2998173"/>
            <a:ext cx="1166813" cy="13211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Class="mediacall" nodeType="after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083" fill="hold"/>
                                        <p:tgtEl>
                                          <p:spTgt spid="1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1915 0.028354" origin="layout" pathEditMode="relative">
                                      <p:cBhvr>
                                        <p:cTn id="29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9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Class="mediacall" nodeType="afterEffect" presetSubtype="0" presetID="1" grpId="9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6081" fill="hold"/>
                                        <p:tgtEl>
                                          <p:spTgt spid="1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1915 0.028354 L 0.001915 0.056708" origin="layout" pathEditMode="relative">
                                      <p:cBhvr>
                                        <p:cTn id="47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Class="entr" nodeType="afterEffect" presetSubtype="2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9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00"/>
                            </p:stCondLst>
                            <p:childTnLst>
                              <p:par>
                                <p:cTn id="54" presetClass="mediacall" nodeType="afterEffect" presetSubtype="0" presetID="1" grpId="1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6083" fill="hold"/>
                                        <p:tgtEl>
                                          <p:spTgt spid="1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983"/>
                            </p:stCondLst>
                            <p:childTnLst>
                              <p:par>
                                <p:cTn id="5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click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1915 0.056708 L -0.012588 0.361789" origin="layout" pathEditMode="relative">
                                      <p:cBhvr>
                                        <p:cTn id="62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12588 0.361789 L -0.008795 0.455557" origin="layout" pathEditMode="relative">
                                      <p:cBhvr>
                                        <p:cTn id="69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Class="entr" nodeType="afterEffect" presetSubtype="2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9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00"/>
                            </p:stCondLst>
                            <p:childTnLst>
                              <p:par>
                                <p:cTn id="76" presetClass="mediacall" nodeType="afterEffect" presetSubtype="0" presetID="1" grpId="19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6081" fill="hold"/>
                                        <p:tgtEl>
                                          <p:spTgt spid="1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981"/>
                            </p:stCondLst>
                            <p:childTnLst>
                              <p:par>
                                <p:cTn id="79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path" nodeType="click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8795 0.455557 L 0.001915 0.521316" origin="layout" pathEditMode="relative">
                                      <p:cBhvr>
                                        <p:cTn id="84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mph" nodeType="clickEffect" presetID="9" grpId="2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89" dur="indefinite" fill="hold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path" nodeType="withEffect" presetSubtype="0" presetID="-1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1915 0.521316 L 0.000000 0.034780" origin="layout" pathEditMode="relative">
                                      <p:cBhvr>
                                        <p:cTn id="92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mph" nodeType="withEffect" presetSubtype="0" presetID="8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5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mph" nodeType="withEffect" presetSubtype="0" presetID="6" grpId="2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1000" fill="hold"/>
                                        <p:tgtEl>
                                          <p:spTgt spid="1122"/>
                                        </p:tgtEl>
                                      </p:cBhvr>
                                      <p:by x="139676" y="13967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Class="exit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Class="entr" nodeType="afterEffect" presetSubtype="2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9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9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7" fill="hold" display="0">
                  <p:stCondLst>
                    <p:cond delay="indefinite"/>
                  </p:stCondLst>
                </p:cTn>
                <p:tgtEl>
                  <p:spTgt spid="1123"/>
                </p:tgtEl>
              </p:cMediaNode>
            </p:video>
            <p:video fullScrn="0">
              <p:cMediaNode mute="0" showWhenStopped="1" numSld="1" vol="100000">
                <p:cTn id="108" fill="hold" display="0">
                  <p:stCondLst>
                    <p:cond delay="indefinite"/>
                  </p:stCondLst>
                </p:cTn>
                <p:tgtEl>
                  <p:spTgt spid="1117"/>
                </p:tgtEl>
              </p:cMediaNode>
            </p:video>
            <p:video fullScrn="0">
              <p:cMediaNode mute="0" showWhenStopped="1" numSld="1" vol="100000">
                <p:cTn id="109" fill="hold" display="0">
                  <p:stCondLst>
                    <p:cond delay="indefinite"/>
                  </p:stCondLst>
                </p:cTn>
                <p:tgtEl>
                  <p:spTgt spid="1124"/>
                </p:tgtEl>
              </p:cMediaNode>
            </p:video>
            <p:video fullScrn="0">
              <p:cMediaNode mute="0" showWhenStopped="1" numSld="1" vol="100000">
                <p:cTn id="110" fill="hold" display="0">
                  <p:stCondLst>
                    <p:cond delay="indefinite"/>
                  </p:stCondLst>
                </p:cTn>
                <p:tgtEl>
                  <p:spTgt spid="1125"/>
                </p:tgtEl>
              </p:cMediaNode>
            </p:video>
          </p:childTnLst>
        </p:cTn>
      </p:par>
    </p:tnLst>
    <p:bldLst>
      <p:bldP build="whole" bldLvl="1" animBg="1" rev="0" advAuto="0" spid="1123" grpId="4"/>
      <p:bldP build="whole" bldLvl="1" animBg="1" rev="0" advAuto="0" spid="1120" grpId="1"/>
      <p:bldP build="whole" bldLvl="1" animBg="1" rev="0" advAuto="0" spid="1123" grpId="7"/>
      <p:bldP build="whole" bldLvl="1" animBg="1" rev="0" advAuto="0" spid="1122" grpId="22"/>
      <p:bldP build="whole" bldLvl="1" animBg="1" rev="0" advAuto="0" spid="1117" grpId="18"/>
      <p:bldP build="whole" bldLvl="1" animBg="1" rev="0" advAuto="0" spid="1122" grpId="24"/>
      <p:bldP build="whole" bldLvl="1" animBg="1" rev="0" advAuto="0" spid="1122" grpId="3"/>
      <p:bldP build="whole" bldLvl="1" animBg="1" rev="0" advAuto="0" spid="1122" grpId="25"/>
      <p:bldP build="whole" bldLvl="1" animBg="1" rev="0" advAuto="0" spid="1118" grpId="27"/>
      <p:bldP build="whole" bldLvl="1" animBg="1" rev="0" advAuto="0" spid="1126" grpId="14"/>
      <p:bldP build="whole" bldLvl="1" animBg="1" rev="0" advAuto="0" spid="1125" grpId="12"/>
      <p:bldP build="whole" bldLvl="1" animBg="1" rev="0" advAuto="0" spid="1117" grpId="26"/>
      <p:bldP build="whole" bldLvl="1" animBg="1" rev="0" advAuto="0" spid="1124" grpId="8"/>
      <p:bldP build="whole" bldLvl="1" animBg="1" rev="0" advAuto="0" spid="1125" grpId="16"/>
      <p:bldP build="whole" bldLvl="1" animBg="1" rev="0" advAuto="0" spid="1121" grpId="2"/>
      <p:bldP build="whole" bldLvl="1" animBg="1" rev="0" advAuto="0" spid="1124" grpId="10"/>
      <p:bldP build="whole" bldLvl="1" animBg="1" rev="0" advAuto="0" spid="1126" grpId="2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IMG_317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405" y="95586"/>
            <a:ext cx="9211190" cy="6666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842" name="Shape 842"/>
          <p:cNvSpPr/>
          <p:nvPr/>
        </p:nvSpPr>
        <p:spPr>
          <a:xfrm>
            <a:off x="2620837" y="96238"/>
            <a:ext cx="764496" cy="538157"/>
          </a:xfrm>
          <a:prstGeom prst="ellipse">
            <a:avLst/>
          </a:prstGeom>
          <a:ln w="635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3" name="Shape 843"/>
          <p:cNvSpPr/>
          <p:nvPr/>
        </p:nvSpPr>
        <p:spPr>
          <a:xfrm>
            <a:off x="9356450" y="3764"/>
            <a:ext cx="764496" cy="397204"/>
          </a:xfrm>
          <a:prstGeom prst="ellipse">
            <a:avLst/>
          </a:prstGeom>
          <a:ln w="63500">
            <a:solidFill>
              <a:srgbClr val="FF26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`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375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3137 0.005684" origin="layout" pathEditMode="relative">
                                      <p:cBhvr>
                                        <p:cTn id="18" dur="8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2" grpId="1"/>
      <p:bldP build="whole" bldLvl="1" animBg="1" rev="0" advAuto="0" spid="843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type="title"/>
          </p:nvPr>
        </p:nvSpPr>
        <p:spPr>
          <a:xfrm>
            <a:off x="599228" y="414781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DVT POCUS- Summary</a:t>
            </a:r>
          </a:p>
        </p:txBody>
      </p:sp>
      <p:sp>
        <p:nvSpPr>
          <p:cNvPr id="1129" name="Shape 1129"/>
          <p:cNvSpPr txBox="1"/>
          <p:nvPr/>
        </p:nvSpPr>
        <p:spPr>
          <a:xfrm>
            <a:off x="4629746" y="1890683"/>
            <a:ext cx="24679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DVT POCUS</a:t>
            </a:r>
          </a:p>
        </p:txBody>
      </p:sp>
      <p:sp>
        <p:nvSpPr>
          <p:cNvPr id="1130" name="Shape 1130"/>
          <p:cNvSpPr/>
          <p:nvPr/>
        </p:nvSpPr>
        <p:spPr>
          <a:xfrm>
            <a:off x="6958826" y="2041797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1" name="Shape 1131"/>
          <p:cNvSpPr/>
          <p:nvPr/>
        </p:nvSpPr>
        <p:spPr>
          <a:xfrm rot="5400000">
            <a:off x="5001300" y="2999854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2" name="Shape 1132"/>
          <p:cNvSpPr txBox="1"/>
          <p:nvPr/>
        </p:nvSpPr>
        <p:spPr>
          <a:xfrm>
            <a:off x="7429198" y="2500760"/>
            <a:ext cx="344498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800"/>
            </a:lvl1pPr>
          </a:lstStyle>
          <a:p>
            <a:pPr/>
            <a:r>
              <a:t>+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8560039" y="1890683"/>
            <a:ext cx="6234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TX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4871781" y="2716661"/>
            <a:ext cx="34449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pPr/>
            <a:r>
              <a:t>-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5374283" y="3788070"/>
            <a:ext cx="6462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PP</a:t>
            </a:r>
          </a:p>
        </p:txBody>
      </p:sp>
      <p:sp>
        <p:nvSpPr>
          <p:cNvPr id="1136" name="Shape 1136"/>
          <p:cNvSpPr/>
          <p:nvPr/>
        </p:nvSpPr>
        <p:spPr>
          <a:xfrm>
            <a:off x="5636300" y="4390666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37" name="Shape 1137"/>
          <p:cNvSpPr/>
          <p:nvPr/>
        </p:nvSpPr>
        <p:spPr>
          <a:xfrm flipH="1" flipV="1">
            <a:off x="2628044" y="5025011"/>
            <a:ext cx="6016513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38" name="Shape 1138"/>
          <p:cNvSpPr/>
          <p:nvPr/>
        </p:nvSpPr>
        <p:spPr>
          <a:xfrm>
            <a:off x="2650933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39" name="Shape 1139"/>
          <p:cNvSpPr/>
          <p:nvPr/>
        </p:nvSpPr>
        <p:spPr>
          <a:xfrm>
            <a:off x="8652526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40" name="Shape 1140"/>
          <p:cNvSpPr txBox="1"/>
          <p:nvPr/>
        </p:nvSpPr>
        <p:spPr>
          <a:xfrm>
            <a:off x="2410056" y="4390666"/>
            <a:ext cx="10298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LOW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8167862" y="4390666"/>
            <a:ext cx="11201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HIGH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5205563" y="5072616"/>
            <a:ext cx="105227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MOD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2204766" y="5800594"/>
            <a:ext cx="78160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N/A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4945709" y="5800594"/>
            <a:ext cx="161663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D-Dimer</a:t>
            </a:r>
          </a:p>
        </p:txBody>
      </p:sp>
      <p:sp>
        <p:nvSpPr>
          <p:cNvPr id="1145" name="Shape 1145"/>
          <p:cNvSpPr txBox="1"/>
          <p:nvPr/>
        </p:nvSpPr>
        <p:spPr>
          <a:xfrm>
            <a:off x="8080649" y="5800594"/>
            <a:ext cx="13233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COMP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875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type="ctrTitle"/>
          </p:nvPr>
        </p:nvSpPr>
        <p:spPr>
          <a:xfrm>
            <a:off x="162729" y="95194"/>
            <a:ext cx="11744848" cy="1103093"/>
          </a:xfrm>
          <a:prstGeom prst="rect">
            <a:avLst/>
          </a:prstGeom>
        </p:spPr>
        <p:txBody>
          <a:bodyPr/>
          <a:lstStyle>
            <a:lvl1pPr>
              <a:defRPr sz="5700">
                <a:solidFill>
                  <a:srgbClr val="FF9300"/>
                </a:solidFill>
              </a:defRPr>
            </a:lvl1pPr>
          </a:lstStyle>
          <a:p>
            <a:pPr/>
            <a:r>
              <a:t>   DVT Point of Care Ultrasound </a:t>
            </a:r>
          </a:p>
        </p:txBody>
      </p:sp>
      <p:sp>
        <p:nvSpPr>
          <p:cNvPr id="1148" name="Shape 1148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9" name="Saphenous compressio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2879" y="2029423"/>
            <a:ext cx="5792346" cy="38615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1150" name="femoral clot spahenous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452106" y="1672864"/>
            <a:ext cx="5431387" cy="36209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1151" name="Shape 1151"/>
          <p:cNvSpPr/>
          <p:nvPr/>
        </p:nvSpPr>
        <p:spPr>
          <a:xfrm>
            <a:off x="10092773" y="2453508"/>
            <a:ext cx="1166813" cy="1321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" fill="hold"/>
                                        <p:tgtEl>
                                          <p:spTgt spid="1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83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631" fill="hold"/>
                                        <p:tgtEl>
                                          <p:spTgt spid="1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1149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15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ultrasoundProbePositionDVTlegFocused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2764"/>
          <a:stretch>
            <a:fillRect/>
          </a:stretch>
        </p:blipFill>
        <p:spPr>
          <a:xfrm rot="16200000">
            <a:off x="180726" y="2827914"/>
            <a:ext cx="4939514" cy="28612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846" name="Shape 846"/>
          <p:cNvSpPr txBox="1"/>
          <p:nvPr>
            <p:ph type="title"/>
          </p:nvPr>
        </p:nvSpPr>
        <p:spPr>
          <a:xfrm>
            <a:off x="573023" y="54360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Patient Positioning for DVT POCUS</a:t>
            </a:r>
          </a:p>
        </p:txBody>
      </p:sp>
      <p:sp>
        <p:nvSpPr>
          <p:cNvPr id="847" name="Shape 847"/>
          <p:cNvSpPr/>
          <p:nvPr/>
        </p:nvSpPr>
        <p:spPr>
          <a:xfrm rot="10800000">
            <a:off x="393350" y="2038954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48" name="Zierler-ch027-image005.jpg"/>
          <p:cNvPicPr>
            <a:picLocks noChangeAspect="1"/>
          </p:cNvPicPr>
          <p:nvPr/>
        </p:nvPicPr>
        <p:blipFill>
          <a:blip r:embed="rId3">
            <a:extLst/>
          </a:blip>
          <a:srcRect l="0" t="0" r="5987" b="22893"/>
          <a:stretch>
            <a:fillRect/>
          </a:stretch>
        </p:blipFill>
        <p:spPr>
          <a:xfrm>
            <a:off x="5014350" y="2010826"/>
            <a:ext cx="6352604" cy="39076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4257 0.315515" origin="layout" pathEditMode="relative">
                                      <p:cBhvr>
                                        <p:cTn id="24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4257 0.315515 L 0.087755 0.498800" origin="layout" pathEditMode="relative">
                                      <p:cBhvr>
                                        <p:cTn id="28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8" grpId="1"/>
      <p:bldP build="whole" bldLvl="1" animBg="1" rev="0" advAuto="0" spid="845" grpId="2"/>
      <p:bldP build="whole" bldLvl="1" animBg="1" rev="0" advAuto="0" spid="847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R pop.jpg"/>
          <p:cNvPicPr>
            <a:picLocks noChangeAspect="1"/>
          </p:cNvPicPr>
          <p:nvPr/>
        </p:nvPicPr>
        <p:blipFill>
          <a:blip r:embed="rId2">
            <a:extLst/>
          </a:blip>
          <a:srcRect l="20570" t="6693" r="13732" b="9911"/>
          <a:stretch>
            <a:fillRect/>
          </a:stretch>
        </p:blipFill>
        <p:spPr>
          <a:xfrm>
            <a:off x="789384" y="1519639"/>
            <a:ext cx="5526238" cy="52612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51" name="pop trifurcation.jpg"/>
          <p:cNvPicPr>
            <a:picLocks noChangeAspect="1"/>
          </p:cNvPicPr>
          <p:nvPr/>
        </p:nvPicPr>
        <p:blipFill>
          <a:blip r:embed="rId3">
            <a:extLst/>
          </a:blip>
          <a:srcRect l="20819" t="6218" r="13387" b="22211"/>
          <a:stretch>
            <a:fillRect/>
          </a:stretch>
        </p:blipFill>
        <p:spPr>
          <a:xfrm>
            <a:off x="642540" y="1661349"/>
            <a:ext cx="5819632" cy="47479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52" name="R Fem Dist.jpg"/>
          <p:cNvPicPr>
            <a:picLocks noChangeAspect="1"/>
          </p:cNvPicPr>
          <p:nvPr/>
        </p:nvPicPr>
        <p:blipFill>
          <a:blip r:embed="rId4">
            <a:extLst/>
          </a:blip>
          <a:srcRect l="15421" t="6846" r="0" b="0"/>
          <a:stretch>
            <a:fillRect/>
          </a:stretch>
        </p:blipFill>
        <p:spPr>
          <a:xfrm>
            <a:off x="363612" y="1505377"/>
            <a:ext cx="6125369" cy="50598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53" name="R fem saph.jpg"/>
          <p:cNvPicPr>
            <a:picLocks noChangeAspect="1"/>
          </p:cNvPicPr>
          <p:nvPr/>
        </p:nvPicPr>
        <p:blipFill>
          <a:blip r:embed="rId5">
            <a:extLst/>
          </a:blip>
          <a:srcRect l="14049" t="6054" r="14049" b="8715"/>
          <a:stretch>
            <a:fillRect/>
          </a:stretch>
        </p:blipFill>
        <p:spPr>
          <a:xfrm>
            <a:off x="882054" y="1776417"/>
            <a:ext cx="5340571" cy="47479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54" name="R fem prox.jpg"/>
          <p:cNvPicPr>
            <a:picLocks noChangeAspect="1"/>
          </p:cNvPicPr>
          <p:nvPr/>
        </p:nvPicPr>
        <p:blipFill>
          <a:blip r:embed="rId6">
            <a:extLst/>
          </a:blip>
          <a:srcRect l="13582" t="6827" r="13582" b="6827"/>
          <a:stretch>
            <a:fillRect/>
          </a:stretch>
        </p:blipFill>
        <p:spPr>
          <a:xfrm>
            <a:off x="789384" y="1693669"/>
            <a:ext cx="5525902" cy="49131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55" name="R Fem mid.jpg"/>
          <p:cNvPicPr>
            <a:picLocks noChangeAspect="1"/>
          </p:cNvPicPr>
          <p:nvPr/>
        </p:nvPicPr>
        <p:blipFill>
          <a:blip r:embed="rId7">
            <a:extLst/>
          </a:blip>
          <a:srcRect l="18663" t="6246" r="13383" b="21076"/>
          <a:stretch>
            <a:fillRect/>
          </a:stretch>
        </p:blipFill>
        <p:spPr>
          <a:xfrm>
            <a:off x="489743" y="1693669"/>
            <a:ext cx="6125180" cy="49132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56" name="R Fem Dist.jpg"/>
          <p:cNvPicPr>
            <a:picLocks noChangeAspect="1"/>
          </p:cNvPicPr>
          <p:nvPr/>
        </p:nvPicPr>
        <p:blipFill>
          <a:blip r:embed="rId4">
            <a:extLst/>
          </a:blip>
          <a:srcRect l="19106" t="5627" r="13027" b="23006"/>
          <a:stretch>
            <a:fillRect/>
          </a:stretch>
        </p:blipFill>
        <p:spPr>
          <a:xfrm>
            <a:off x="400170" y="1549033"/>
            <a:ext cx="6304518" cy="49722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857" name="carm1_c015f001.png"/>
          <p:cNvPicPr>
            <a:picLocks noChangeAspect="1"/>
          </p:cNvPicPr>
          <p:nvPr/>
        </p:nvPicPr>
        <p:blipFill>
          <a:blip r:embed="rId8">
            <a:extLst/>
          </a:blip>
          <a:srcRect l="0" t="2929" r="0" b="7319"/>
          <a:stretch>
            <a:fillRect/>
          </a:stretch>
        </p:blipFill>
        <p:spPr>
          <a:xfrm>
            <a:off x="7401055" y="2778"/>
            <a:ext cx="4794527" cy="685244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Shape 858"/>
          <p:cNvSpPr txBox="1"/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Normal Anatomy</a:t>
            </a:r>
          </a:p>
        </p:txBody>
      </p:sp>
      <p:sp>
        <p:nvSpPr>
          <p:cNvPr id="859" name="Shape 859"/>
          <p:cNvSpPr/>
          <p:nvPr/>
        </p:nvSpPr>
        <p:spPr>
          <a:xfrm>
            <a:off x="9137356" y="1089315"/>
            <a:ext cx="602799" cy="503257"/>
          </a:xfrm>
          <a:prstGeom prst="ellipse">
            <a:avLst/>
          </a:prstGeom>
          <a:ln w="76200">
            <a:solidFill>
              <a:srgbClr val="26BA2C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0" name="Shape 860"/>
          <p:cNvSpPr/>
          <p:nvPr/>
        </p:nvSpPr>
        <p:spPr>
          <a:xfrm>
            <a:off x="10615250" y="951809"/>
            <a:ext cx="1572727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1" name="Shape 861"/>
          <p:cNvSpPr/>
          <p:nvPr/>
        </p:nvSpPr>
        <p:spPr>
          <a:xfrm>
            <a:off x="10022515" y="6175310"/>
            <a:ext cx="1572727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2" name="Shape 862"/>
          <p:cNvSpPr/>
          <p:nvPr/>
        </p:nvSpPr>
        <p:spPr>
          <a:xfrm>
            <a:off x="10022515" y="6555190"/>
            <a:ext cx="1572727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3" name="Shape 863"/>
          <p:cNvSpPr/>
          <p:nvPr/>
        </p:nvSpPr>
        <p:spPr>
          <a:xfrm>
            <a:off x="10431013" y="2304303"/>
            <a:ext cx="1572728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4" name="Shape 864"/>
          <p:cNvSpPr txBox="1"/>
          <p:nvPr/>
        </p:nvSpPr>
        <p:spPr>
          <a:xfrm>
            <a:off x="2188509" y="4378967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2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FV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3139438" y="5532916"/>
            <a:ext cx="66294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2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DFV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2042473" y="3586566"/>
            <a:ext cx="44588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2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FA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2081377" y="3554816"/>
            <a:ext cx="74648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CFA</a:t>
            </a:r>
          </a:p>
        </p:txBody>
      </p:sp>
      <p:sp>
        <p:nvSpPr>
          <p:cNvPr id="868" name="Shape 868"/>
          <p:cNvSpPr txBox="1"/>
          <p:nvPr/>
        </p:nvSpPr>
        <p:spPr>
          <a:xfrm>
            <a:off x="3025374" y="3786337"/>
            <a:ext cx="76454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CFV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794299" y="2960174"/>
            <a:ext cx="80146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GSV</a:t>
            </a:r>
          </a:p>
        </p:txBody>
      </p:sp>
      <p:sp>
        <p:nvSpPr>
          <p:cNvPr id="870" name="Shape 870"/>
          <p:cNvSpPr txBox="1"/>
          <p:nvPr/>
        </p:nvSpPr>
        <p:spPr>
          <a:xfrm>
            <a:off x="2036606" y="4088774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2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FV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2188509" y="3446848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2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FV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2354413" y="4088774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2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FV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2006624" y="4506248"/>
            <a:ext cx="52027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2490093" y="3786337"/>
            <a:ext cx="54462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PV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2006624" y="4730699"/>
            <a:ext cx="52027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PA</a:t>
            </a:r>
          </a:p>
        </p:txBody>
      </p:sp>
      <p:sp>
        <p:nvSpPr>
          <p:cNvPr id="876" name="Shape 876"/>
          <p:cNvSpPr txBox="1"/>
          <p:nvPr/>
        </p:nvSpPr>
        <p:spPr>
          <a:xfrm>
            <a:off x="1998643" y="3901405"/>
            <a:ext cx="3243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2889207" y="3781612"/>
            <a:ext cx="3243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2889207" y="4347217"/>
            <a:ext cx="3243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60159 0.318246" origin="layout" pathEditMode="relative">
                                      <p:cBhvr>
                                        <p:cTn id="16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mph" nodeType="with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860"/>
                                        </p:tgtEl>
                                      </p:cBhvr>
                                      <p:by x="172802" y="17280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3939 0.051765" origin="layout" pathEditMode="relative">
                                      <p:cBhvr>
                                        <p:cTn id="22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260159 0.318246 L -0.260159 0.436822" origin="layout" pathEditMode="relative">
                                      <p:cBhvr>
                                        <p:cTn id="44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mph" nodeType="withEffect" presetSubtype="0" presetID="6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860"/>
                                        </p:tgtEl>
                                      </p:cBhvr>
                                      <p:by x="66666" y="6666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3939 0.051765 L 0.021338 0.100343" origin="layout" pathEditMode="relative">
                                      <p:cBhvr>
                                        <p:cTn id="50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Class="exit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path" nodeType="click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21338 0.100343 L 0.004525 0.205745" origin="layout" pathEditMode="relative">
                                      <p:cBhvr>
                                        <p:cTn id="81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Class="exit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Class="exit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Class="entr" nodeType="afterEffect" presetSubtype="16" presetID="23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"/>
                            </p:stCondLst>
                            <p:childTnLst>
                              <p:par>
                                <p:cTn id="94" presetClass="exit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50"/>
                            </p:stCondLst>
                            <p:childTnLst>
                              <p:par>
                                <p:cTn id="97" presetClass="exit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0" presetClass="exit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ntr" nodeType="click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path" nodeType="clickEffect" presetSubtype="0" presetID="-1" grpId="3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4525 0.205745 L -0.009642 0.338773" origin="layout" pathEditMode="relative">
                                      <p:cBhvr>
                                        <p:cTn id="109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Class="exit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Class="entr" nodeType="afterEffect" presetSubtype="16" presetID="23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5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19" presetClass="exit" nodeType="afterEffect" presetSubtype="0" presetID="1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entr" nodeType="click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Class="path" nodeType="clickEffect" presetSubtype="0" presetID="-1" grpId="3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9642 0.338773 L -0.009642 0.471802" origin="layout" pathEditMode="relative">
                                      <p:cBhvr>
                                        <p:cTn id="128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Class="exit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Class="entr" nodeType="afterEffect" presetSubtype="16" presetID="23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Class="exit" nodeType="afterEffect" presetSubtype="0" presetID="1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Class="entr" nodeType="clickEffect" presetSubtype="0" presetID="1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Class="entr" nodeType="clickEffect" presetSubtype="16" presetID="23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Class="path" nodeType="withEffect" presetSubtype="0" presetID="-1" grpId="4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260159 0.436822 L -0.049897 0.626864" origin="layout" pathEditMode="relative">
                                      <p:cBhvr>
                                        <p:cTn id="152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Class="path" nodeType="withEffect" presetSubtype="0" presetID="-1" grpId="4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9642 0.471802 L -0.005516 0.588960" origin="layout" pathEditMode="relative">
                                      <p:cBhvr>
                                        <p:cTn id="155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Class="exit" nodeType="afterEffect" presetSubtype="0" presetID="1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Class="exit" nodeType="afterEffect" presetSubtype="0" presetID="1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Class="entr" nodeType="clickEffect" presetSubtype="0" presetID="1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Class="entr" nodeType="afterEffect" presetSubtype="0" presetID="1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Class="path" nodeType="clickEffect" presetSubtype="0" presetID="-1" grpId="4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5516 0.588960 L 0.012820 0.672181" origin="layout" pathEditMode="relative">
                                      <p:cBhvr>
                                        <p:cTn id="172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Class="path" nodeType="withEffect" presetSubtype="0" presetID="-1" grpId="4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49897 0.626864 L -0.049897 0.706284" origin="layout" pathEditMode="relative">
                                      <p:cBhvr>
                                        <p:cTn id="175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Class="entr" nodeType="afterEffect" presetSubtype="8" presetID="2" grpId="4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Class="entr" nodeType="afterEffect" presetSubtype="8" presetID="2" grpId="5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000"/>
                            </p:stCondLst>
                            <p:childTnLst>
                              <p:par>
                                <p:cTn id="187" presetClass="exit" nodeType="afterEffect" presetSubtype="0" presetID="1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000"/>
                            </p:stCondLst>
                            <p:childTnLst>
                              <p:par>
                                <p:cTn id="190" presetClass="entr" nodeType="afterEffect" presetSubtype="16" presetID="23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25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25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250"/>
                            </p:stCondLst>
                            <p:childTnLst>
                              <p:par>
                                <p:cTn id="195" presetClass="exit" nodeType="afterEffect" presetSubtype="0" presetID="1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250"/>
                            </p:stCondLst>
                            <p:childTnLst>
                              <p:par>
                                <p:cTn id="198" presetClass="exit" nodeType="afterEffect" presetSubtype="0" presetID="1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Class="entr" nodeType="clickEffect" presetSubtype="0" presetID="1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Class="entr" nodeType="afterEffect" presetSubtype="0" presetID="1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Class="entr" nodeType="afterEffect" presetSubtype="0" presetID="1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9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Class="entr" nodeType="afterEffect" presetSubtype="0" presetID="1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2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4" grpId="46"/>
      <p:bldP build="whole" bldLvl="1" animBg="1" rev="0" advAuto="0" spid="851" grpId="52"/>
      <p:bldP build="whole" bldLvl="1" animBg="1" rev="0" advAuto="0" spid="863" grpId="10"/>
      <p:bldP build="whole" bldLvl="1" animBg="1" rev="0" advAuto="0" spid="852" grpId="44"/>
      <p:bldP build="whole" bldLvl="1" animBg="1" rev="0" advAuto="0" spid="874" grpId="54"/>
      <p:bldP build="whole" bldLvl="1" animBg="1" rev="0" advAuto="0" spid="867" grpId="7"/>
      <p:bldP build="whole" bldLvl="1" animBg="1" rev="0" advAuto="0" spid="878" grpId="58"/>
      <p:bldP build="whole" bldLvl="1" animBg="1" rev="0" advAuto="0" spid="854" grpId="15"/>
      <p:bldP build="whole" bldLvl="1" animBg="1" rev="0" advAuto="0" spid="870" grpId="29"/>
      <p:bldP build="whole" bldLvl="1" animBg="1" rev="0" advAuto="0" spid="860" grpId="1"/>
      <p:bldP build="whole" bldLvl="1" animBg="1" rev="0" advAuto="0" spid="863" grpId="24"/>
      <p:bldP build="whole" bldLvl="1" animBg="1" rev="0" advAuto="0" spid="867" grpId="16"/>
      <p:bldP build="whole" bldLvl="1" animBg="1" rev="0" advAuto="0" spid="864" grpId="20"/>
      <p:bldP build="whole" bldLvl="1" animBg="1" rev="0" advAuto="0" spid="860" grpId="4"/>
      <p:bldP build="whole" bldLvl="1" animBg="1" rev="0" advAuto="0" spid="865" grpId="21"/>
      <p:bldP build="whole" bldLvl="1" animBg="1" rev="0" advAuto="0" spid="854" grpId="23"/>
      <p:bldP build="whole" bldLvl="1" animBg="1" rev="0" advAuto="0" spid="870" grpId="33"/>
      <p:bldP build="whole" bldLvl="1" animBg="1" rev="0" advAuto="0" spid="864" grpId="27"/>
      <p:bldP build="whole" bldLvl="1" animBg="1" rev="0" advAuto="0" spid="866" grpId="19"/>
      <p:bldP build="whole" bldLvl="1" animBg="1" rev="0" advAuto="0" spid="860" grpId="12"/>
      <p:bldP build="whole" bldLvl="1" animBg="1" rev="0" advAuto="0" spid="865" grpId="28"/>
      <p:bldP build="whole" bldLvl="1" animBg="1" rev="0" advAuto="0" spid="866" grpId="26"/>
      <p:bldP build="whole" bldLvl="1" animBg="1" rev="0" advAuto="0" spid="873" grpId="45"/>
      <p:bldP build="whole" bldLvl="1" animBg="1" rev="0" advAuto="0" spid="855" grpId="25"/>
      <p:bldP build="whole" bldLvl="1" animBg="1" rev="0" advAuto="0" spid="873" grpId="53"/>
      <p:bldP build="whole" bldLvl="1" animBg="1" rev="0" advAuto="0" spid="877" grpId="57"/>
      <p:bldP build="whole" bldLvl="1" animBg="1" rev="0" advAuto="0" spid="875" grpId="55"/>
      <p:bldP build="whole" bldLvl="1" animBg="1" rev="0" advAuto="0" spid="855" grpId="31"/>
      <p:bldP build="whole" bldLvl="1" animBg="1" rev="0" advAuto="0" spid="853" grpId="6"/>
      <p:bldP build="whole" bldLvl="1" animBg="1" rev="0" advAuto="0" spid="850" grpId="40"/>
      <p:bldP build="whole" bldLvl="1" animBg="1" rev="0" advAuto="0" spid="859" grpId="2"/>
      <p:bldP build="whole" bldLvl="1" animBg="1" rev="0" advAuto="0" spid="869" grpId="9"/>
      <p:bldP build="whole" bldLvl="1" animBg="1" rev="0" advAuto="0" spid="861" grpId="49"/>
      <p:bldP build="whole" bldLvl="1" animBg="1" rev="0" advAuto="0" spid="876" grpId="56"/>
      <p:bldP build="whole" bldLvl="1" animBg="1" rev="0" advAuto="0" spid="853" grpId="14"/>
      <p:bldP build="whole" bldLvl="1" animBg="1" rev="0" advAuto="0" spid="868" grpId="8"/>
      <p:bldP build="whole" bldLvl="1" animBg="1" rev="0" advAuto="0" spid="850" grpId="51"/>
      <p:bldP build="whole" bldLvl="1" animBg="1" rev="0" advAuto="0" spid="869" grpId="18"/>
      <p:bldP build="whole" bldLvl="1" animBg="1" rev="0" advAuto="0" spid="856" grpId="32"/>
      <p:bldP build="whole" bldLvl="1" animBg="1" rev="0" advAuto="0" spid="868" grpId="17"/>
      <p:bldP build="whole" bldLvl="1" animBg="1" rev="0" advAuto="0" spid="856" grpId="36"/>
      <p:bldP build="whole" bldLvl="1" animBg="1" rev="0" advAuto="0" spid="862" grpId="50"/>
      <p:bldP build="whole" bldLvl="1" animBg="1" rev="0" advAuto="0" spid="871" grpId="39"/>
      <p:bldP build="whole" bldLvl="1" animBg="1" rev="0" advAuto="0" spid="872" grpId="34"/>
      <p:bldP build="whole" bldLvl="1" animBg="1" rev="0" advAuto="0" spid="872" grpId="38"/>
      <p:bldP build="whole" bldLvl="1" animBg="1" rev="0" advAuto="0" spid="852" grpId="37"/>
      <p:bldP build="whole" bldLvl="1" animBg="1" rev="0" advAuto="0" spid="871" grpId="4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type="title"/>
          </p:nvPr>
        </p:nvSpPr>
        <p:spPr>
          <a:xfrm>
            <a:off x="420623" y="4758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Normal Anatomy</a:t>
            </a:r>
          </a:p>
        </p:txBody>
      </p:sp>
      <p:pic>
        <p:nvPicPr>
          <p:cNvPr id="881" name="Screen Shot 2018-02-14 at 6.01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327" y="1498073"/>
            <a:ext cx="5549040" cy="4551947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Shape 882"/>
          <p:cNvSpPr/>
          <p:nvPr/>
        </p:nvSpPr>
        <p:spPr>
          <a:xfrm>
            <a:off x="3770085" y="2856025"/>
            <a:ext cx="1094866" cy="1028361"/>
          </a:xfrm>
          <a:prstGeom prst="ellipse">
            <a:avLst/>
          </a:prstGeom>
          <a:ln w="635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83" name="07-Femoral-Nerve-Colo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6526" y="1739135"/>
            <a:ext cx="5754092" cy="37961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949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60863 0.021156" origin="layout" pathEditMode="relative">
                                      <p:cBhvr>
                                        <p:cTn id="12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with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882"/>
                                        </p:tgtEl>
                                      </p:cBhvr>
                                      <p:by x="134195" y="13419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60863 0.021156 L -0.058127 -0.014889" origin="layout" pathEditMode="relative">
                                      <p:cBhvr>
                                        <p:cTn id="19" dur="10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with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882"/>
                                        </p:tgtEl>
                                      </p:cBhvr>
                                      <p:by x="66431" y="6643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2" grpId="1"/>
      <p:bldP build="whole" bldLvl="1" animBg="1" rev="0" advAuto="0" spid="882" grpId="5"/>
      <p:bldP build="whole" bldLvl="1" animBg="1" rev="0" advAuto="0" spid="882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07-Femoral-Nerve-Col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7777" y="1596536"/>
            <a:ext cx="7341294" cy="48432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886" name="Shape 886"/>
          <p:cNvSpPr txBox="1"/>
          <p:nvPr>
            <p:ph type="title"/>
          </p:nvPr>
        </p:nvSpPr>
        <p:spPr>
          <a:xfrm>
            <a:off x="420623" y="4758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pPr/>
            <a:r>
              <a:t>Normal Anatomy</a:t>
            </a:r>
          </a:p>
        </p:txBody>
      </p:sp>
      <p:sp>
        <p:nvSpPr>
          <p:cNvPr id="887" name="Shape 887"/>
          <p:cNvSpPr/>
          <p:nvPr/>
        </p:nvSpPr>
        <p:spPr>
          <a:xfrm>
            <a:off x="6885747" y="3004107"/>
            <a:ext cx="1605908" cy="1480179"/>
          </a:xfrm>
          <a:prstGeom prst="ellipse">
            <a:avLst/>
          </a:prstGeom>
          <a:ln w="63500">
            <a:solidFill>
              <a:srgbClr val="FF26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